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Ex1.xml" ContentType="application/vnd.ms-office.chartex+xml"/>
  <Override PartName="/ppt/charts/style5.xml" ContentType="application/vnd.ms-office.chartstyle+xml"/>
  <Override PartName="/ppt/charts/colors5.xml" ContentType="application/vnd.ms-office.chartcolorstyle+xml"/>
  <Override PartName="/ppt/charts/chart5.xml" ContentType="application/vnd.openxmlformats-officedocument.drawingml.chart+xml"/>
  <Override PartName="/ppt/charts/style6.xml" ContentType="application/vnd.ms-office.chartstyle+xml"/>
  <Override PartName="/ppt/charts/colors6.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F7B70"/>
    <a:srgbClr val="123E4A"/>
    <a:srgbClr val="38716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114"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charts/_rels/chart1.xml.rels><?xml version="1.0" encoding="UTF-8" standalone="yes"?>
<Relationships xmlns="http://schemas.openxmlformats.org/package/2006/relationships"><Relationship Id="rId3" Type="http://schemas.openxmlformats.org/officeDocument/2006/relationships/oleObject" Target="file:///C:\Users\RAGHU-DESKTOP\Desktop\Case%20study\InternCareer%20%20-%20Data%20Science\Terrorism\New%20Microsoft%20Excel%20Worksheet.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RAGHU-DESKTOP\Desktop\Case%20study\InternCareer%20%20-%20Data%20Science\Terrorism\New%20Microsoft%20Excel%20Worksheet.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RAGHU-DESKTOP\Desktop\Case%20study\InternCareer%20%20-%20Data%20Science\Terrorism\New%20Microsoft%20Excel%20Worksheet.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RAGHU-DESKTOP\Desktop\Case%20study\InternCareer%20%20-%20Data%20Science\Terrorism\New%20Microsoft%20Excel%20Worksheet.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RAGHU-DESKTOP\Desktop\Case%20study\InternCareer%20%20-%20Data%20Science\Terrorism\New%20Microsoft%20Excel%20Worksheet.xlsx" TargetMode="External"/><Relationship Id="rId2" Type="http://schemas.microsoft.com/office/2011/relationships/chartColorStyle" Target="colors6.xml"/><Relationship Id="rId1" Type="http://schemas.microsoft.com/office/2011/relationships/chartStyle" Target="style6.xml"/></Relationships>
</file>

<file path=ppt/charts/_rels/chartEx1.xml.rels><?xml version="1.0" encoding="UTF-8" standalone="yes"?>
<Relationships xmlns="http://schemas.openxmlformats.org/package/2006/relationships"><Relationship Id="rId3" Type="http://schemas.microsoft.com/office/2011/relationships/chartColorStyle" Target="colors5.xml"/><Relationship Id="rId2" Type="http://schemas.microsoft.com/office/2011/relationships/chartStyle" Target="style5.xml"/><Relationship Id="rId1" Type="http://schemas.openxmlformats.org/officeDocument/2006/relationships/oleObject" Target="file:///C:\Users\RAGHU-DESKTOP\Desktop\Case%20study\InternCareer%20%20-%20Data%20Science\Terrorism\New%20Microsoft%20Excel%20Worksheet.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en-US" dirty="0">
                <a:latin typeface="Arial" panose="020B0604020202020204" pitchFamily="34" charset="0"/>
                <a:cs typeface="Arial" panose="020B0604020202020204" pitchFamily="34" charset="0"/>
              </a:rPr>
              <a:t>Top Ten Country by Success in Attack</a:t>
            </a:r>
          </a:p>
        </c:rich>
      </c:tx>
      <c:overlay val="0"/>
      <c:spPr>
        <a:noFill/>
        <a:ln>
          <a:noFill/>
        </a:ln>
        <a:effectLst/>
      </c:spPr>
      <c:txPr>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en-US"/>
        </a:p>
      </c:txPr>
    </c:title>
    <c:autoTitleDeleted val="0"/>
    <c:plotArea>
      <c:layout/>
      <c:barChart>
        <c:barDir val="bar"/>
        <c:grouping val="clustered"/>
        <c:varyColors val="0"/>
        <c:ser>
          <c:idx val="0"/>
          <c:order val="0"/>
          <c:tx>
            <c:strRef>
              <c:f>Sheet4!$C$4</c:f>
              <c:strCache>
                <c:ptCount val="1"/>
                <c:pt idx="0">
                  <c:v>Top Ten Country in Success in Attack</c:v>
                </c:pt>
              </c:strCache>
            </c:strRef>
          </c:tx>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l"/>
            </a:scene3d>
            <a:sp3d prstMaterial="plastic">
              <a:bevelT w="0" h="0"/>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lt1">
                        <a:lumMod val="8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strRef>
              <c:f>Sheet4!$B$5:$B$14</c:f>
              <c:strCache>
                <c:ptCount val="10"/>
                <c:pt idx="0">
                  <c:v>Iraq</c:v>
                </c:pt>
                <c:pt idx="1">
                  <c:v>Pakistan</c:v>
                </c:pt>
                <c:pt idx="2">
                  <c:v>Afghanistan</c:v>
                </c:pt>
                <c:pt idx="3">
                  <c:v>India</c:v>
                </c:pt>
                <c:pt idx="4">
                  <c:v>Colombia</c:v>
                </c:pt>
                <c:pt idx="5">
                  <c:v>Philippines</c:v>
                </c:pt>
                <c:pt idx="6">
                  <c:v>Peru</c:v>
                </c:pt>
                <c:pt idx="7">
                  <c:v>El Salvador</c:v>
                </c:pt>
                <c:pt idx="8">
                  <c:v>United Kingdom</c:v>
                </c:pt>
                <c:pt idx="9">
                  <c:v>Turkey</c:v>
                </c:pt>
              </c:strCache>
            </c:strRef>
          </c:cat>
          <c:val>
            <c:numRef>
              <c:f>Sheet4!$C$5:$C$14</c:f>
              <c:numCache>
                <c:formatCode>General</c:formatCode>
                <c:ptCount val="10"/>
                <c:pt idx="0">
                  <c:v>21861</c:v>
                </c:pt>
                <c:pt idx="1">
                  <c:v>12600</c:v>
                </c:pt>
                <c:pt idx="2">
                  <c:v>11141</c:v>
                </c:pt>
                <c:pt idx="3">
                  <c:v>10280</c:v>
                </c:pt>
                <c:pt idx="4">
                  <c:v>7712</c:v>
                </c:pt>
                <c:pt idx="5">
                  <c:v>5975</c:v>
                </c:pt>
                <c:pt idx="6">
                  <c:v>5755</c:v>
                </c:pt>
                <c:pt idx="7">
                  <c:v>5227</c:v>
                </c:pt>
                <c:pt idx="8">
                  <c:v>4206</c:v>
                </c:pt>
                <c:pt idx="9">
                  <c:v>3909</c:v>
                </c:pt>
              </c:numCache>
            </c:numRef>
          </c:val>
          <c:extLst>
            <c:ext xmlns:c16="http://schemas.microsoft.com/office/drawing/2014/chart" uri="{C3380CC4-5D6E-409C-BE32-E72D297353CC}">
              <c16:uniqueId val="{00000000-416A-40B2-8E9C-E29F69A73434}"/>
            </c:ext>
          </c:extLst>
        </c:ser>
        <c:dLbls>
          <c:dLblPos val="outEnd"/>
          <c:showLegendKey val="0"/>
          <c:showVal val="1"/>
          <c:showCatName val="0"/>
          <c:showSerName val="0"/>
          <c:showPercent val="0"/>
          <c:showBubbleSize val="0"/>
        </c:dLbls>
        <c:gapWidth val="115"/>
        <c:overlap val="-20"/>
        <c:axId val="943589519"/>
        <c:axId val="943587855"/>
      </c:barChart>
      <c:catAx>
        <c:axId val="943589519"/>
        <c:scaling>
          <c:orientation val="maxMin"/>
        </c:scaling>
        <c:delete val="0"/>
        <c:axPos val="l"/>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Arial" panose="020B0604020202020204" pitchFamily="34" charset="0"/>
                <a:ea typeface="+mn-ea"/>
                <a:cs typeface="Arial" panose="020B0604020202020204" pitchFamily="34" charset="0"/>
              </a:defRPr>
            </a:pPr>
            <a:endParaRPr lang="en-US"/>
          </a:p>
        </c:txPr>
        <c:crossAx val="943587855"/>
        <c:crosses val="autoZero"/>
        <c:auto val="0"/>
        <c:lblAlgn val="ctr"/>
        <c:lblOffset val="100"/>
        <c:noMultiLvlLbl val="0"/>
      </c:catAx>
      <c:valAx>
        <c:axId val="943587855"/>
        <c:scaling>
          <c:orientation val="minMax"/>
        </c:scaling>
        <c:delete val="1"/>
        <c:axPos val="t"/>
        <c:majorGridlines>
          <c:spPr>
            <a:ln w="9525" cap="flat" cmpd="sng" algn="ctr">
              <a:solidFill>
                <a:schemeClr val="lt1">
                  <a:lumMod val="95000"/>
                  <a:alpha val="10000"/>
                </a:schemeClr>
              </a:solidFill>
              <a:round/>
            </a:ln>
            <a:effectLst/>
          </c:spPr>
        </c:majorGridlines>
        <c:numFmt formatCode="General" sourceLinked="1"/>
        <c:majorTickMark val="none"/>
        <c:minorTickMark val="none"/>
        <c:tickLblPos val="nextTo"/>
        <c:crossAx val="943589519"/>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15090727270224413"/>
          <c:y val="0"/>
        </c:manualLayout>
      </c:layout>
      <c:overlay val="0"/>
      <c:spPr>
        <a:noFill/>
        <a:ln>
          <a:noFill/>
        </a:ln>
        <a:effectLst/>
      </c:spPr>
      <c:txPr>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en-US"/>
        </a:p>
      </c:txPr>
    </c:title>
    <c:autoTitleDeleted val="0"/>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manualLayout>
          <c:layoutTarget val="inner"/>
          <c:xMode val="edge"/>
          <c:yMode val="edge"/>
          <c:x val="0.11043580084805786"/>
          <c:y val="0.28251522519753086"/>
          <c:w val="0.81296545378733009"/>
          <c:h val="0.65399265846394472"/>
        </c:manualLayout>
      </c:layout>
      <c:pie3DChart>
        <c:varyColors val="1"/>
        <c:ser>
          <c:idx val="0"/>
          <c:order val="0"/>
          <c:tx>
            <c:strRef>
              <c:f>Sheet4!$C$20</c:f>
              <c:strCache>
                <c:ptCount val="1"/>
                <c:pt idx="0">
                  <c:v>Success Rate of Attack type </c:v>
                </c:pt>
              </c:strCache>
            </c:strRef>
          </c:tx>
          <c:dPt>
            <c:idx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l"/>
              </a:scene3d>
              <a:sp3d/>
            </c:spPr>
            <c:extLst>
              <c:ext xmlns:c16="http://schemas.microsoft.com/office/drawing/2014/chart" uri="{C3380CC4-5D6E-409C-BE32-E72D297353CC}">
                <c16:uniqueId val="{00000001-1806-461A-B7EA-99C02C5521C0}"/>
              </c:ext>
            </c:extLst>
          </c:dPt>
          <c:dPt>
            <c:idx val="1"/>
            <c:bubble3D val="0"/>
            <c:spPr>
              <a:gradFill rotWithShape="1">
                <a:gsLst>
                  <a:gs pos="0">
                    <a:schemeClr val="accent2">
                      <a:satMod val="103000"/>
                      <a:lumMod val="102000"/>
                      <a:tint val="94000"/>
                    </a:schemeClr>
                  </a:gs>
                  <a:gs pos="50000">
                    <a:schemeClr val="accent2">
                      <a:satMod val="110000"/>
                      <a:lumMod val="100000"/>
                      <a:shade val="100000"/>
                    </a:schemeClr>
                  </a:gs>
                  <a:gs pos="100000">
                    <a:schemeClr val="accent2">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l"/>
              </a:scene3d>
              <a:sp3d/>
            </c:spPr>
            <c:extLst>
              <c:ext xmlns:c16="http://schemas.microsoft.com/office/drawing/2014/chart" uri="{C3380CC4-5D6E-409C-BE32-E72D297353CC}">
                <c16:uniqueId val="{00000003-1806-461A-B7EA-99C02C5521C0}"/>
              </c:ext>
            </c:extLst>
          </c:dPt>
          <c:dPt>
            <c:idx val="2"/>
            <c:bubble3D val="0"/>
            <c:spPr>
              <a:gradFill rotWithShape="1">
                <a:gsLst>
                  <a:gs pos="0">
                    <a:schemeClr val="accent3">
                      <a:satMod val="103000"/>
                      <a:lumMod val="102000"/>
                      <a:tint val="94000"/>
                    </a:schemeClr>
                  </a:gs>
                  <a:gs pos="50000">
                    <a:schemeClr val="accent3">
                      <a:satMod val="110000"/>
                      <a:lumMod val="100000"/>
                      <a:shade val="100000"/>
                    </a:schemeClr>
                  </a:gs>
                  <a:gs pos="100000">
                    <a:schemeClr val="accent3">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l"/>
              </a:scene3d>
              <a:sp3d/>
            </c:spPr>
            <c:extLst>
              <c:ext xmlns:c16="http://schemas.microsoft.com/office/drawing/2014/chart" uri="{C3380CC4-5D6E-409C-BE32-E72D297353CC}">
                <c16:uniqueId val="{00000005-1806-461A-B7EA-99C02C5521C0}"/>
              </c:ext>
            </c:extLst>
          </c:dPt>
          <c:dPt>
            <c:idx val="3"/>
            <c:bubble3D val="0"/>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l"/>
              </a:scene3d>
              <a:sp3d/>
            </c:spPr>
            <c:extLst>
              <c:ext xmlns:c16="http://schemas.microsoft.com/office/drawing/2014/chart" uri="{C3380CC4-5D6E-409C-BE32-E72D297353CC}">
                <c16:uniqueId val="{00000007-1806-461A-B7EA-99C02C5521C0}"/>
              </c:ext>
            </c:extLst>
          </c:dPt>
          <c:dPt>
            <c:idx val="4"/>
            <c:bubble3D val="0"/>
            <c:spPr>
              <a:gradFill rotWithShape="1">
                <a:gsLst>
                  <a:gs pos="0">
                    <a:schemeClr val="accent5">
                      <a:satMod val="103000"/>
                      <a:lumMod val="102000"/>
                      <a:tint val="94000"/>
                    </a:schemeClr>
                  </a:gs>
                  <a:gs pos="50000">
                    <a:schemeClr val="accent5">
                      <a:satMod val="110000"/>
                      <a:lumMod val="100000"/>
                      <a:shade val="100000"/>
                    </a:schemeClr>
                  </a:gs>
                  <a:gs pos="100000">
                    <a:schemeClr val="accent5">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l"/>
              </a:scene3d>
              <a:sp3d/>
            </c:spPr>
            <c:extLst>
              <c:ext xmlns:c16="http://schemas.microsoft.com/office/drawing/2014/chart" uri="{C3380CC4-5D6E-409C-BE32-E72D297353CC}">
                <c16:uniqueId val="{00000009-1806-461A-B7EA-99C02C5521C0}"/>
              </c:ext>
            </c:extLst>
          </c:dPt>
          <c:dPt>
            <c:idx val="5"/>
            <c:bubble3D val="0"/>
            <c:spPr>
              <a:gradFill rotWithShape="1">
                <a:gsLst>
                  <a:gs pos="0">
                    <a:schemeClr val="accent6">
                      <a:satMod val="103000"/>
                      <a:lumMod val="102000"/>
                      <a:tint val="94000"/>
                    </a:schemeClr>
                  </a:gs>
                  <a:gs pos="50000">
                    <a:schemeClr val="accent6">
                      <a:satMod val="110000"/>
                      <a:lumMod val="100000"/>
                      <a:shade val="100000"/>
                    </a:schemeClr>
                  </a:gs>
                  <a:gs pos="100000">
                    <a:schemeClr val="accent6">
                      <a:lumMod val="99000"/>
                      <a:satMod val="120000"/>
                      <a:shade val="78000"/>
                    </a:schemeClr>
                  </a:gs>
                </a:gsLst>
                <a:lin ang="5400000" scaled="0"/>
              </a:gradFill>
              <a:ln>
                <a:noFill/>
              </a:ln>
              <a:effectLst>
                <a:outerShdw blurRad="57150" dist="19050" dir="5400000" algn="ctr" rotWithShape="0">
                  <a:srgbClr val="000000">
                    <a:alpha val="63000"/>
                  </a:srgbClr>
                </a:outerShdw>
              </a:effectLst>
              <a:scene3d>
                <a:camera prst="orthographicFront">
                  <a:rot lat="0" lon="0" rev="0"/>
                </a:camera>
                <a:lightRig rig="threePt" dir="tl"/>
              </a:scene3d>
              <a:sp3d/>
            </c:spPr>
            <c:extLst>
              <c:ext xmlns:c16="http://schemas.microsoft.com/office/drawing/2014/chart" uri="{C3380CC4-5D6E-409C-BE32-E72D297353CC}">
                <c16:uniqueId val="{0000000B-1806-461A-B7EA-99C02C5521C0}"/>
              </c:ext>
            </c:extLst>
          </c:dPt>
          <c:dLbls>
            <c:dLbl>
              <c:idx val="3"/>
              <c:layout>
                <c:manualLayout>
                  <c:x val="3.9728507131087762E-2"/>
                  <c:y val="3.7734730864033891E-3"/>
                </c:manualLayout>
              </c:layout>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7-1806-461A-B7EA-99C02C5521C0}"/>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lt1">
                        <a:lumMod val="85000"/>
                      </a:schemeClr>
                    </a:solidFill>
                    <a:latin typeface="+mn-lt"/>
                    <a:ea typeface="+mn-ea"/>
                    <a:cs typeface="+mn-cs"/>
                  </a:defRPr>
                </a:pPr>
                <a:endParaRPr lang="en-US"/>
              </a:p>
            </c:txPr>
            <c:dLblPos val="bestFit"/>
            <c:showLegendKey val="0"/>
            <c:showVal val="1"/>
            <c:showCatName val="1"/>
            <c:showSerName val="0"/>
            <c:showPercent val="0"/>
            <c:showBubbleSize val="0"/>
            <c:showLeaderLines val="1"/>
            <c:leaderLines>
              <c:spPr>
                <a:ln w="9525">
                  <a:solidFill>
                    <a:schemeClr val="lt1">
                      <a:lumMod val="95000"/>
                      <a:alpha val="54000"/>
                    </a:schemeClr>
                  </a:solidFill>
                </a:ln>
                <a:effectLst/>
              </c:spPr>
            </c:leaderLines>
            <c:extLst>
              <c:ext xmlns:c15="http://schemas.microsoft.com/office/drawing/2012/chart" uri="{CE6537A1-D6FC-4f65-9D91-7224C49458BB}"/>
            </c:extLst>
          </c:dLbls>
          <c:cat>
            <c:strRef>
              <c:f>Sheet4!$B$21:$B$26</c:f>
              <c:strCache>
                <c:ptCount val="6"/>
                <c:pt idx="0">
                  <c:v>Bombing/Explosion</c:v>
                </c:pt>
                <c:pt idx="1">
                  <c:v>Armed Assault</c:v>
                </c:pt>
                <c:pt idx="2">
                  <c:v>Assassination</c:v>
                </c:pt>
                <c:pt idx="3">
                  <c:v>Hostage Taking (Kidnapping)</c:v>
                </c:pt>
                <c:pt idx="4">
                  <c:v>Facility/Infrastructure Attack</c:v>
                </c:pt>
                <c:pt idx="5">
                  <c:v>Unknown</c:v>
                </c:pt>
              </c:strCache>
            </c:strRef>
          </c:cat>
          <c:val>
            <c:numRef>
              <c:f>Sheet4!$C$21:$C$26</c:f>
              <c:numCache>
                <c:formatCode>0.00%</c:formatCode>
                <c:ptCount val="6"/>
                <c:pt idx="0">
                  <c:v>0.48570000000000002</c:v>
                </c:pt>
                <c:pt idx="1">
                  <c:v>0.23480000000000001</c:v>
                </c:pt>
                <c:pt idx="2">
                  <c:v>0.10630000000000001</c:v>
                </c:pt>
                <c:pt idx="3">
                  <c:v>6.1400000000000003E-2</c:v>
                </c:pt>
                <c:pt idx="4">
                  <c:v>5.7000000000000002E-2</c:v>
                </c:pt>
                <c:pt idx="5">
                  <c:v>0.04</c:v>
                </c:pt>
              </c:numCache>
            </c:numRef>
          </c:val>
          <c:extLst>
            <c:ext xmlns:c16="http://schemas.microsoft.com/office/drawing/2014/chart" uri="{C3380CC4-5D6E-409C-BE32-E72D297353CC}">
              <c16:uniqueId val="{0000000C-1806-461A-B7EA-99C02C5521C0}"/>
            </c:ext>
          </c:extLst>
        </c:ser>
        <c:dLbls>
          <c:dLblPos val="bestFit"/>
          <c:showLegendKey val="0"/>
          <c:showVal val="1"/>
          <c:showCatName val="0"/>
          <c:showSerName val="0"/>
          <c:showPercent val="0"/>
          <c:showBubbleSize val="0"/>
          <c:showLeaderLines val="1"/>
        </c:dLbls>
      </c:pie3D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en-IN" dirty="0">
                <a:latin typeface="Arial" panose="020B0604020202020204" pitchFamily="34" charset="0"/>
                <a:cs typeface="Arial" panose="020B0604020202020204" pitchFamily="34" charset="0"/>
              </a:rPr>
              <a:t>Success Rate of Weapon type</a:t>
            </a:r>
          </a:p>
        </c:rich>
      </c:tx>
      <c:overlay val="0"/>
      <c:spPr>
        <a:noFill/>
        <a:ln>
          <a:noFill/>
        </a:ln>
        <a:effectLst/>
      </c:spPr>
      <c:txPr>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en-US"/>
        </a:p>
      </c:txPr>
    </c:title>
    <c:autoTitleDeleted val="0"/>
    <c:plotArea>
      <c:layout/>
      <c:barChart>
        <c:barDir val="bar"/>
        <c:grouping val="clustered"/>
        <c:varyColors val="0"/>
        <c:ser>
          <c:idx val="0"/>
          <c:order val="0"/>
          <c:tx>
            <c:strRef>
              <c:f>Sheet4!$C$38</c:f>
              <c:strCache>
                <c:ptCount val="1"/>
                <c:pt idx="0">
                  <c:v>Success Rate of Weapon type</c:v>
                </c:pt>
              </c:strCache>
            </c:strRef>
          </c:tx>
          <c:spPr>
            <a:solidFill>
              <a:srgbClr val="7030A0"/>
            </a:solidFill>
            <a:ln>
              <a:noFill/>
            </a:ln>
            <a:effectLst>
              <a:outerShdw blurRad="57150" dist="19050" dir="5400000" algn="ctr" rotWithShape="0">
                <a:srgbClr val="000000">
                  <a:alpha val="63000"/>
                </a:srgbClr>
              </a:outerShdw>
            </a:effectLst>
            <a:scene3d>
              <a:camera prst="orthographicFront">
                <a:rot lat="0" lon="0" rev="0"/>
              </a:camera>
              <a:lightRig rig="threePt" dir="tl"/>
            </a:scene3d>
            <a:sp3d prstMaterial="plastic">
              <a:bevelT w="0" h="0"/>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lt1">
                        <a:lumMod val="8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strRef>
              <c:f>Sheet4!$B$39:$B$47</c:f>
              <c:strCache>
                <c:ptCount val="9"/>
                <c:pt idx="0">
                  <c:v>Other</c:v>
                </c:pt>
                <c:pt idx="1">
                  <c:v>Vehicle (not to include vehicle-borne explosives, i.e., car or truck bombs)</c:v>
                </c:pt>
                <c:pt idx="2">
                  <c:v>Sabotage Equipment</c:v>
                </c:pt>
                <c:pt idx="3">
                  <c:v>Chemical</c:v>
                </c:pt>
                <c:pt idx="4">
                  <c:v>Melee</c:v>
                </c:pt>
                <c:pt idx="5">
                  <c:v>Incendiary</c:v>
                </c:pt>
                <c:pt idx="6">
                  <c:v>Unknown</c:v>
                </c:pt>
                <c:pt idx="7">
                  <c:v>Firearms</c:v>
                </c:pt>
                <c:pt idx="8">
                  <c:v>Explosives</c:v>
                </c:pt>
              </c:strCache>
            </c:strRef>
          </c:cat>
          <c:val>
            <c:numRef>
              <c:f>Sheet4!$C$39:$C$47</c:f>
              <c:numCache>
                <c:formatCode>General</c:formatCode>
                <c:ptCount val="9"/>
                <c:pt idx="0">
                  <c:v>90</c:v>
                </c:pt>
                <c:pt idx="1">
                  <c:v>117</c:v>
                </c:pt>
                <c:pt idx="2">
                  <c:v>133</c:v>
                </c:pt>
                <c:pt idx="3">
                  <c:v>243</c:v>
                </c:pt>
                <c:pt idx="4">
                  <c:v>3286</c:v>
                </c:pt>
                <c:pt idx="5">
                  <c:v>10472</c:v>
                </c:pt>
                <c:pt idx="6">
                  <c:v>13420</c:v>
                </c:pt>
                <c:pt idx="7">
                  <c:v>54090</c:v>
                </c:pt>
                <c:pt idx="8">
                  <c:v>79746</c:v>
                </c:pt>
              </c:numCache>
            </c:numRef>
          </c:val>
          <c:extLst>
            <c:ext xmlns:c16="http://schemas.microsoft.com/office/drawing/2014/chart" uri="{C3380CC4-5D6E-409C-BE32-E72D297353CC}">
              <c16:uniqueId val="{00000000-F9FC-4260-83DC-11282841C00A}"/>
            </c:ext>
          </c:extLst>
        </c:ser>
        <c:dLbls>
          <c:dLblPos val="outEnd"/>
          <c:showLegendKey val="0"/>
          <c:showVal val="1"/>
          <c:showCatName val="0"/>
          <c:showSerName val="0"/>
          <c:showPercent val="0"/>
          <c:showBubbleSize val="0"/>
        </c:dLbls>
        <c:gapWidth val="115"/>
        <c:overlap val="-20"/>
        <c:axId val="1245463039"/>
        <c:axId val="1245476351"/>
      </c:barChart>
      <c:catAx>
        <c:axId val="1245463039"/>
        <c:scaling>
          <c:orientation val="minMax"/>
        </c:scaling>
        <c:delete val="0"/>
        <c:axPos val="l"/>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1245476351"/>
        <c:crosses val="autoZero"/>
        <c:auto val="1"/>
        <c:lblAlgn val="ctr"/>
        <c:lblOffset val="100"/>
        <c:noMultiLvlLbl val="0"/>
      </c:catAx>
      <c:valAx>
        <c:axId val="1245476351"/>
        <c:scaling>
          <c:orientation val="minMax"/>
        </c:scaling>
        <c:delete val="1"/>
        <c:axPos val="b"/>
        <c:majorGridlines>
          <c:spPr>
            <a:ln w="9525" cap="flat" cmpd="sng" algn="ctr">
              <a:solidFill>
                <a:schemeClr val="lt1">
                  <a:lumMod val="95000"/>
                  <a:alpha val="10000"/>
                </a:schemeClr>
              </a:solidFill>
              <a:round/>
            </a:ln>
            <a:effectLst/>
          </c:spPr>
        </c:majorGridlines>
        <c:numFmt formatCode="General" sourceLinked="1"/>
        <c:majorTickMark val="none"/>
        <c:minorTickMark val="none"/>
        <c:tickLblPos val="nextTo"/>
        <c:crossAx val="1245463039"/>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en-IN" dirty="0">
                <a:latin typeface="Arial" panose="020B0604020202020204" pitchFamily="34" charset="0"/>
                <a:cs typeface="Arial" panose="020B0604020202020204" pitchFamily="34" charset="0"/>
              </a:rPr>
              <a:t>Success Rate of Target Type</a:t>
            </a:r>
          </a:p>
        </c:rich>
      </c:tx>
      <c:layout>
        <c:manualLayout>
          <c:xMode val="edge"/>
          <c:yMode val="edge"/>
          <c:x val="0.11196654923227949"/>
          <c:y val="2.7238232868808238E-2"/>
        </c:manualLayout>
      </c:layout>
      <c:overlay val="0"/>
      <c:spPr>
        <a:noFill/>
        <a:ln>
          <a:noFill/>
        </a:ln>
        <a:effectLst/>
      </c:spPr>
      <c:txPr>
        <a:bodyPr rot="0" spcFirstLastPara="1" vertOverflow="ellipsis" vert="horz" wrap="square" anchor="ctr" anchorCtr="1"/>
        <a:lstStyle/>
        <a:p>
          <a:pPr>
            <a:defRPr sz="1600"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en-US"/>
        </a:p>
      </c:txPr>
    </c:title>
    <c:autoTitleDeleted val="0"/>
    <c:plotArea>
      <c:layout/>
      <c:barChart>
        <c:barDir val="bar"/>
        <c:grouping val="clustered"/>
        <c:varyColors val="0"/>
        <c:ser>
          <c:idx val="0"/>
          <c:order val="0"/>
          <c:tx>
            <c:strRef>
              <c:f>Sheet4!$C$54</c:f>
              <c:strCache>
                <c:ptCount val="1"/>
                <c:pt idx="0">
                  <c:v>Success Rate of Target Type</c:v>
                </c:pt>
              </c:strCache>
            </c:strRef>
          </c:tx>
          <c:spPr>
            <a:solidFill>
              <a:schemeClr val="accent3">
                <a:lumMod val="60000"/>
                <a:lumOff val="40000"/>
              </a:schemeClr>
            </a:solidFill>
            <a:ln>
              <a:noFill/>
            </a:ln>
            <a:effectLst>
              <a:outerShdw blurRad="57150" dist="19050" dir="5400000" algn="ctr" rotWithShape="0">
                <a:srgbClr val="000000">
                  <a:alpha val="63000"/>
                </a:srgbClr>
              </a:outerShdw>
            </a:effectLst>
            <a:scene3d>
              <a:camera prst="orthographicFront">
                <a:rot lat="0" lon="0" rev="0"/>
              </a:camera>
              <a:lightRig rig="threePt" dir="tl"/>
            </a:scene3d>
            <a:sp3d prstMaterial="plastic">
              <a:bevelT w="0" h="0"/>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lt1">
                        <a:lumMod val="8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lt1">
                          <a:lumMod val="95000"/>
                          <a:alpha val="54000"/>
                        </a:schemeClr>
                      </a:solidFill>
                    </a:ln>
                    <a:effectLst/>
                  </c:spPr>
                </c15:leaderLines>
              </c:ext>
            </c:extLst>
          </c:dLbls>
          <c:cat>
            <c:strRef>
              <c:f>Sheet4!$B$55:$B$64</c:f>
              <c:strCache>
                <c:ptCount val="10"/>
                <c:pt idx="0">
                  <c:v>Government (Diplomatic)</c:v>
                </c:pt>
                <c:pt idx="1">
                  <c:v>Educational Institution</c:v>
                </c:pt>
                <c:pt idx="2">
                  <c:v>Religious Figures/Institutions</c:v>
                </c:pt>
                <c:pt idx="3">
                  <c:v>Utilities</c:v>
                </c:pt>
                <c:pt idx="4">
                  <c:v>Transportation</c:v>
                </c:pt>
                <c:pt idx="5">
                  <c:v>Government (General)</c:v>
                </c:pt>
                <c:pt idx="6">
                  <c:v>Business</c:v>
                </c:pt>
                <c:pt idx="7">
                  <c:v>Police</c:v>
                </c:pt>
                <c:pt idx="8">
                  <c:v>Military</c:v>
                </c:pt>
                <c:pt idx="9">
                  <c:v>Private Citizens &amp; Property</c:v>
                </c:pt>
              </c:strCache>
            </c:strRef>
          </c:cat>
          <c:val>
            <c:numRef>
              <c:f>Sheet4!$C$55:$C$64</c:f>
              <c:numCache>
                <c:formatCode>General</c:formatCode>
                <c:ptCount val="10"/>
                <c:pt idx="0">
                  <c:v>2983</c:v>
                </c:pt>
                <c:pt idx="1">
                  <c:v>3933</c:v>
                </c:pt>
                <c:pt idx="2">
                  <c:v>4086</c:v>
                </c:pt>
                <c:pt idx="3">
                  <c:v>5703</c:v>
                </c:pt>
                <c:pt idx="4">
                  <c:v>6114</c:v>
                </c:pt>
                <c:pt idx="5">
                  <c:v>17957</c:v>
                </c:pt>
                <c:pt idx="6">
                  <c:v>19245</c:v>
                </c:pt>
                <c:pt idx="7">
                  <c:v>22273</c:v>
                </c:pt>
                <c:pt idx="8">
                  <c:v>25210</c:v>
                </c:pt>
                <c:pt idx="9">
                  <c:v>40658</c:v>
                </c:pt>
              </c:numCache>
            </c:numRef>
          </c:val>
          <c:extLst>
            <c:ext xmlns:c16="http://schemas.microsoft.com/office/drawing/2014/chart" uri="{C3380CC4-5D6E-409C-BE32-E72D297353CC}">
              <c16:uniqueId val="{00000000-E6B9-42DC-8D27-EB55C6791542}"/>
            </c:ext>
          </c:extLst>
        </c:ser>
        <c:dLbls>
          <c:dLblPos val="outEnd"/>
          <c:showLegendKey val="0"/>
          <c:showVal val="1"/>
          <c:showCatName val="0"/>
          <c:showSerName val="0"/>
          <c:showPercent val="0"/>
          <c:showBubbleSize val="0"/>
        </c:dLbls>
        <c:gapWidth val="115"/>
        <c:overlap val="-20"/>
        <c:axId val="994136687"/>
        <c:axId val="994133359"/>
      </c:barChart>
      <c:catAx>
        <c:axId val="994136687"/>
        <c:scaling>
          <c:orientation val="minMax"/>
        </c:scaling>
        <c:delete val="0"/>
        <c:axPos val="l"/>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900" b="0" i="0" u="none" strike="noStrike" kern="1200" baseline="0">
                <a:solidFill>
                  <a:schemeClr val="lt1">
                    <a:lumMod val="85000"/>
                  </a:schemeClr>
                </a:solidFill>
                <a:latin typeface="+mn-lt"/>
                <a:ea typeface="+mn-ea"/>
                <a:cs typeface="+mn-cs"/>
              </a:defRPr>
            </a:pPr>
            <a:endParaRPr lang="en-US"/>
          </a:p>
        </c:txPr>
        <c:crossAx val="994133359"/>
        <c:crosses val="autoZero"/>
        <c:auto val="1"/>
        <c:lblAlgn val="ctr"/>
        <c:lblOffset val="100"/>
        <c:noMultiLvlLbl val="0"/>
      </c:catAx>
      <c:valAx>
        <c:axId val="994133359"/>
        <c:scaling>
          <c:orientation val="minMax"/>
        </c:scaling>
        <c:delete val="1"/>
        <c:axPos val="b"/>
        <c:majorGridlines>
          <c:spPr>
            <a:ln w="9525" cap="flat" cmpd="sng" algn="ctr">
              <a:solidFill>
                <a:schemeClr val="lt1">
                  <a:lumMod val="95000"/>
                  <a:alpha val="10000"/>
                </a:schemeClr>
              </a:solidFill>
              <a:round/>
            </a:ln>
            <a:effectLst/>
          </c:spPr>
        </c:majorGridlines>
        <c:numFmt formatCode="General" sourceLinked="1"/>
        <c:majorTickMark val="none"/>
        <c:minorTickMark val="none"/>
        <c:tickLblPos val="nextTo"/>
        <c:crossAx val="994136687"/>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cap="none" baseline="0">
                <a:solidFill>
                  <a:schemeClr val="lt1">
                    <a:lumMod val="85000"/>
                  </a:schemeClr>
                </a:solidFill>
                <a:latin typeface="+mn-lt"/>
                <a:ea typeface="+mn-ea"/>
                <a:cs typeface="+mn-cs"/>
              </a:defRPr>
            </a:pPr>
            <a:r>
              <a:rPr lang="en-US" dirty="0"/>
              <a:t>Sum of success across years</a:t>
            </a:r>
          </a:p>
        </c:rich>
      </c:tx>
      <c:overlay val="0"/>
      <c:spPr>
        <a:noFill/>
        <a:ln>
          <a:noFill/>
        </a:ln>
        <a:effectLst/>
      </c:spPr>
      <c:txPr>
        <a:bodyPr rot="0" spcFirstLastPara="1" vertOverflow="ellipsis" vert="horz" wrap="square" anchor="ctr" anchorCtr="1"/>
        <a:lstStyle/>
        <a:p>
          <a:pPr>
            <a:defRPr sz="1400" b="1" i="0" u="none" strike="noStrike" kern="1200" cap="none" baseline="0">
              <a:solidFill>
                <a:schemeClr val="lt1">
                  <a:lumMod val="85000"/>
                </a:schemeClr>
              </a:solidFill>
              <a:latin typeface="+mn-lt"/>
              <a:ea typeface="+mn-ea"/>
              <a:cs typeface="+mn-cs"/>
            </a:defRPr>
          </a:pPr>
          <a:endParaRPr lang="en-US"/>
        </a:p>
      </c:txPr>
    </c:title>
    <c:autoTitleDeleted val="0"/>
    <c:plotArea>
      <c:layout/>
      <c:scatterChart>
        <c:scatterStyle val="lineMarker"/>
        <c:varyColors val="0"/>
        <c:ser>
          <c:idx val="0"/>
          <c:order val="0"/>
          <c:tx>
            <c:strRef>
              <c:f>Sheet4!$R$3</c:f>
              <c:strCache>
                <c:ptCount val="1"/>
                <c:pt idx="0">
                  <c:v>Sum of success</c:v>
                </c:pt>
              </c:strCache>
            </c:strRef>
          </c:tx>
          <c:spPr>
            <a:ln w="22225" cap="rnd">
              <a:solidFill>
                <a:schemeClr val="accent1"/>
              </a:solidFill>
            </a:ln>
            <a:effectLst>
              <a:glow rad="139700">
                <a:schemeClr val="accent1">
                  <a:satMod val="175000"/>
                  <a:alpha val="14000"/>
                </a:schemeClr>
              </a:glow>
            </a:effectLst>
          </c:spPr>
          <c:marker>
            <c:symbol val="circle"/>
            <c:size val="3"/>
            <c:spPr>
              <a:solidFill>
                <a:schemeClr val="accent1">
                  <a:lumMod val="60000"/>
                  <a:lumOff val="40000"/>
                </a:schemeClr>
              </a:solidFill>
              <a:ln>
                <a:noFill/>
              </a:ln>
              <a:effectLst>
                <a:glow rad="63500">
                  <a:schemeClr val="accent1">
                    <a:satMod val="175000"/>
                    <a:alpha val="25000"/>
                  </a:schemeClr>
                </a:glow>
              </a:effectLst>
            </c:spPr>
          </c:marker>
          <c:xVal>
            <c:numRef>
              <c:f>Sheet4!$Q$4:$Q$50</c:f>
              <c:numCache>
                <c:formatCode>General</c:formatCode>
                <c:ptCount val="47"/>
                <c:pt idx="0">
                  <c:v>1970</c:v>
                </c:pt>
                <c:pt idx="1">
                  <c:v>1971</c:v>
                </c:pt>
                <c:pt idx="2">
                  <c:v>1972</c:v>
                </c:pt>
                <c:pt idx="3">
                  <c:v>1973</c:v>
                </c:pt>
                <c:pt idx="4">
                  <c:v>1974</c:v>
                </c:pt>
                <c:pt idx="5">
                  <c:v>1975</c:v>
                </c:pt>
                <c:pt idx="6">
                  <c:v>1976</c:v>
                </c:pt>
                <c:pt idx="7">
                  <c:v>1977</c:v>
                </c:pt>
                <c:pt idx="8">
                  <c:v>1978</c:v>
                </c:pt>
                <c:pt idx="9">
                  <c:v>1979</c:v>
                </c:pt>
                <c:pt idx="10">
                  <c:v>1980</c:v>
                </c:pt>
                <c:pt idx="11">
                  <c:v>1981</c:v>
                </c:pt>
                <c:pt idx="12">
                  <c:v>1982</c:v>
                </c:pt>
                <c:pt idx="13">
                  <c:v>1983</c:v>
                </c:pt>
                <c:pt idx="14">
                  <c:v>1984</c:v>
                </c:pt>
                <c:pt idx="15">
                  <c:v>1985</c:v>
                </c:pt>
                <c:pt idx="16">
                  <c:v>1986</c:v>
                </c:pt>
                <c:pt idx="17">
                  <c:v>1987</c:v>
                </c:pt>
                <c:pt idx="18">
                  <c:v>1988</c:v>
                </c:pt>
                <c:pt idx="19">
                  <c:v>1989</c:v>
                </c:pt>
                <c:pt idx="20">
                  <c:v>1990</c:v>
                </c:pt>
                <c:pt idx="21">
                  <c:v>1991</c:v>
                </c:pt>
                <c:pt idx="22">
                  <c:v>1992</c:v>
                </c:pt>
                <c:pt idx="23">
                  <c:v>1994</c:v>
                </c:pt>
                <c:pt idx="24">
                  <c:v>1995</c:v>
                </c:pt>
                <c:pt idx="25">
                  <c:v>1996</c:v>
                </c:pt>
                <c:pt idx="26">
                  <c:v>1997</c:v>
                </c:pt>
                <c:pt idx="27">
                  <c:v>1998</c:v>
                </c:pt>
                <c:pt idx="28">
                  <c:v>1999</c:v>
                </c:pt>
                <c:pt idx="29">
                  <c:v>2000</c:v>
                </c:pt>
                <c:pt idx="30">
                  <c:v>2001</c:v>
                </c:pt>
                <c:pt idx="31">
                  <c:v>2002</c:v>
                </c:pt>
                <c:pt idx="32">
                  <c:v>2003</c:v>
                </c:pt>
                <c:pt idx="33">
                  <c:v>2004</c:v>
                </c:pt>
                <c:pt idx="34">
                  <c:v>2005</c:v>
                </c:pt>
                <c:pt idx="35">
                  <c:v>2006</c:v>
                </c:pt>
                <c:pt idx="36">
                  <c:v>2007</c:v>
                </c:pt>
                <c:pt idx="37">
                  <c:v>2008</c:v>
                </c:pt>
                <c:pt idx="38">
                  <c:v>2009</c:v>
                </c:pt>
                <c:pt idx="39">
                  <c:v>2010</c:v>
                </c:pt>
                <c:pt idx="40">
                  <c:v>2011</c:v>
                </c:pt>
                <c:pt idx="41">
                  <c:v>2012</c:v>
                </c:pt>
                <c:pt idx="42">
                  <c:v>2013</c:v>
                </c:pt>
                <c:pt idx="43">
                  <c:v>2014</c:v>
                </c:pt>
                <c:pt idx="44">
                  <c:v>2015</c:v>
                </c:pt>
                <c:pt idx="45">
                  <c:v>2016</c:v>
                </c:pt>
                <c:pt idx="46">
                  <c:v>2017</c:v>
                </c:pt>
              </c:numCache>
            </c:numRef>
          </c:xVal>
          <c:yVal>
            <c:numRef>
              <c:f>Sheet4!$R$4:$R$50</c:f>
              <c:numCache>
                <c:formatCode>General</c:formatCode>
                <c:ptCount val="47"/>
                <c:pt idx="0">
                  <c:v>549</c:v>
                </c:pt>
                <c:pt idx="1">
                  <c:v>420</c:v>
                </c:pt>
                <c:pt idx="2">
                  <c:v>452</c:v>
                </c:pt>
                <c:pt idx="3">
                  <c:v>433</c:v>
                </c:pt>
                <c:pt idx="4">
                  <c:v>545</c:v>
                </c:pt>
                <c:pt idx="5">
                  <c:v>705</c:v>
                </c:pt>
                <c:pt idx="6">
                  <c:v>861</c:v>
                </c:pt>
                <c:pt idx="7">
                  <c:v>1191</c:v>
                </c:pt>
                <c:pt idx="8">
                  <c:v>1411</c:v>
                </c:pt>
                <c:pt idx="9">
                  <c:v>2408</c:v>
                </c:pt>
                <c:pt idx="10">
                  <c:v>2387</c:v>
                </c:pt>
                <c:pt idx="11">
                  <c:v>2354</c:v>
                </c:pt>
                <c:pt idx="12">
                  <c:v>2373</c:v>
                </c:pt>
                <c:pt idx="13">
                  <c:v>2660</c:v>
                </c:pt>
                <c:pt idx="14">
                  <c:v>3282</c:v>
                </c:pt>
                <c:pt idx="15">
                  <c:v>2727</c:v>
                </c:pt>
                <c:pt idx="16">
                  <c:v>2670</c:v>
                </c:pt>
                <c:pt idx="17">
                  <c:v>2933</c:v>
                </c:pt>
                <c:pt idx="18">
                  <c:v>3440</c:v>
                </c:pt>
                <c:pt idx="19">
                  <c:v>4008</c:v>
                </c:pt>
                <c:pt idx="20">
                  <c:v>3583</c:v>
                </c:pt>
                <c:pt idx="21">
                  <c:v>4299</c:v>
                </c:pt>
                <c:pt idx="22">
                  <c:v>4560</c:v>
                </c:pt>
                <c:pt idx="23">
                  <c:v>3069</c:v>
                </c:pt>
                <c:pt idx="24">
                  <c:v>2794</c:v>
                </c:pt>
                <c:pt idx="25">
                  <c:v>2770</c:v>
                </c:pt>
                <c:pt idx="26">
                  <c:v>2966</c:v>
                </c:pt>
                <c:pt idx="27">
                  <c:v>859</c:v>
                </c:pt>
                <c:pt idx="28">
                  <c:v>1237</c:v>
                </c:pt>
                <c:pt idx="29">
                  <c:v>1637</c:v>
                </c:pt>
                <c:pt idx="30">
                  <c:v>1689</c:v>
                </c:pt>
                <c:pt idx="31">
                  <c:v>1213</c:v>
                </c:pt>
                <c:pt idx="32">
                  <c:v>1149</c:v>
                </c:pt>
                <c:pt idx="33">
                  <c:v>1080</c:v>
                </c:pt>
                <c:pt idx="34">
                  <c:v>1910</c:v>
                </c:pt>
                <c:pt idx="35">
                  <c:v>2660</c:v>
                </c:pt>
                <c:pt idx="36">
                  <c:v>3123</c:v>
                </c:pt>
                <c:pt idx="37">
                  <c:v>4402</c:v>
                </c:pt>
                <c:pt idx="38">
                  <c:v>4430</c:v>
                </c:pt>
                <c:pt idx="39">
                  <c:v>4385</c:v>
                </c:pt>
                <c:pt idx="40">
                  <c:v>4606</c:v>
                </c:pt>
                <c:pt idx="41">
                  <c:v>7600</c:v>
                </c:pt>
                <c:pt idx="42">
                  <c:v>10484</c:v>
                </c:pt>
                <c:pt idx="43">
                  <c:v>15015</c:v>
                </c:pt>
                <c:pt idx="44">
                  <c:v>12676</c:v>
                </c:pt>
                <c:pt idx="45">
                  <c:v>10975</c:v>
                </c:pt>
                <c:pt idx="46">
                  <c:v>8652</c:v>
                </c:pt>
              </c:numCache>
            </c:numRef>
          </c:yVal>
          <c:smooth val="0"/>
          <c:extLst>
            <c:ext xmlns:c16="http://schemas.microsoft.com/office/drawing/2014/chart" uri="{C3380CC4-5D6E-409C-BE32-E72D297353CC}">
              <c16:uniqueId val="{00000000-70E8-464F-B4CC-E89FCE819FA6}"/>
            </c:ext>
          </c:extLst>
        </c:ser>
        <c:dLbls>
          <c:showLegendKey val="0"/>
          <c:showVal val="0"/>
          <c:showCatName val="0"/>
          <c:showSerName val="0"/>
          <c:showPercent val="0"/>
          <c:showBubbleSize val="0"/>
        </c:dLbls>
        <c:axId val="2020026576"/>
        <c:axId val="2020025328"/>
      </c:scatterChart>
      <c:valAx>
        <c:axId val="2020026576"/>
        <c:scaling>
          <c:orientation val="minMax"/>
        </c:scaling>
        <c:delete val="0"/>
        <c:axPos val="b"/>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900" b="0" i="0" u="none" strike="noStrike" kern="1200" baseline="0">
                <a:solidFill>
                  <a:schemeClr val="lt1">
                    <a:lumMod val="75000"/>
                  </a:schemeClr>
                </a:solidFill>
                <a:latin typeface="+mn-lt"/>
                <a:ea typeface="+mn-ea"/>
                <a:cs typeface="+mn-cs"/>
              </a:defRPr>
            </a:pPr>
            <a:endParaRPr lang="en-US"/>
          </a:p>
        </c:txPr>
        <c:crossAx val="2020025328"/>
        <c:crosses val="autoZero"/>
        <c:crossBetween val="midCat"/>
      </c:valAx>
      <c:valAx>
        <c:axId val="2020025328"/>
        <c:scaling>
          <c:orientation val="minMax"/>
        </c:scaling>
        <c:delete val="0"/>
        <c:axPos val="l"/>
        <c:majorGridlines>
          <c:spPr>
            <a:ln w="9525" cap="flat" cmpd="sng" algn="ctr">
              <a:solidFill>
                <a:schemeClr val="dk1">
                  <a:lumMod val="65000"/>
                  <a:lumOff val="35000"/>
                  <a:alpha val="75000"/>
                </a:schemeClr>
              </a:solidFill>
              <a:round/>
            </a:ln>
            <a:effectLst/>
          </c:spPr>
        </c:majorGridlines>
        <c:numFmt formatCode="General" sourceLinked="1"/>
        <c:majorTickMark val="none"/>
        <c:minorTickMark val="none"/>
        <c:tickLblPos val="nextTo"/>
        <c:spPr>
          <a:noFill/>
          <a:ln w="9525" cap="flat" cmpd="sng" algn="ctr">
            <a:solidFill>
              <a:schemeClr val="lt1">
                <a:lumMod val="50000"/>
              </a:schemeClr>
            </a:solidFill>
            <a:round/>
          </a:ln>
          <a:effectLst/>
        </c:spPr>
        <c:txPr>
          <a:bodyPr rot="-60000000" spcFirstLastPara="1" vertOverflow="ellipsis" vert="horz" wrap="square" anchor="ctr" anchorCtr="1"/>
          <a:lstStyle/>
          <a:p>
            <a:pPr>
              <a:defRPr sz="900" b="0" i="0" u="none" strike="noStrike" kern="1200" baseline="0">
                <a:solidFill>
                  <a:schemeClr val="lt1">
                    <a:lumMod val="75000"/>
                  </a:schemeClr>
                </a:solidFill>
                <a:latin typeface="+mn-lt"/>
                <a:ea typeface="+mn-ea"/>
                <a:cs typeface="+mn-cs"/>
              </a:defRPr>
            </a:pPr>
            <a:endParaRPr lang="en-US"/>
          </a:p>
        </c:txPr>
        <c:crossAx val="2020026576"/>
        <c:crosses val="autoZero"/>
        <c:crossBetween val="midCat"/>
      </c:valAx>
      <c:spPr>
        <a:noFill/>
        <a:ln>
          <a:noFill/>
        </a:ln>
        <a:effectLst/>
      </c:spPr>
    </c:plotArea>
    <c:plotVisOnly val="1"/>
    <c:dispBlanksAs val="gap"/>
    <c:showDLblsOverMax val="0"/>
  </c:chart>
  <c:spPr>
    <a:noFill/>
    <a:ln w="9525" cap="flat" cmpd="sng" algn="ctr">
      <a:noFill/>
      <a:round/>
    </a:ln>
    <a:effectLst/>
  </c:spPr>
  <c:txPr>
    <a:bodyPr/>
    <a:lstStyle/>
    <a:p>
      <a:pPr>
        <a:defRPr/>
      </a:pPr>
      <a:endParaRPr lang="en-US"/>
    </a:p>
  </c:txPr>
  <c:externalData r:id="rId3">
    <c:autoUpdate val="0"/>
  </c:externalData>
</c:chartSpace>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Sheet4!$B$68:$B$79</cx:f>
        <cx:lvl ptCount="12">
          <cx:pt idx="0">Middle East &amp; North Africa</cx:pt>
          <cx:pt idx="1">South Asia</cx:pt>
          <cx:pt idx="2">South America</cx:pt>
          <cx:pt idx="3">Sub-Saharan Africa</cx:pt>
          <cx:pt idx="4">Western Europe</cx:pt>
          <cx:pt idx="5">Southeast Asia</cx:pt>
          <cx:pt idx="6">Central America &amp; Caribbean</cx:pt>
          <cx:pt idx="7">Eastern Europe</cx:pt>
          <cx:pt idx="8">North America</cx:pt>
          <cx:pt idx="9">East Asia</cx:pt>
          <cx:pt idx="10">Central Asia</cx:pt>
          <cx:pt idx="11">Australasia &amp; Oceania</cx:pt>
        </cx:lvl>
      </cx:strDim>
      <cx:numDim type="val">
        <cx:f>Sheet4!$C$68:$C$79</cx:f>
        <cx:lvl ptCount="12" formatCode="General">
          <cx:pt idx="0">50474</cx:pt>
          <cx:pt idx="1">44974</cx:pt>
          <cx:pt idx="2">18978</cx:pt>
          <cx:pt idx="3">17550</cx:pt>
          <cx:pt idx="4">16639</cx:pt>
          <cx:pt idx="5">12485</cx:pt>
          <cx:pt idx="6">10344</cx:pt>
          <cx:pt idx="7">5144</cx:pt>
          <cx:pt idx="8">3456</cx:pt>
          <cx:pt idx="9">802</cx:pt>
          <cx:pt idx="10">563</cx:pt>
          <cx:pt idx="11">282</cx:pt>
        </cx:lvl>
      </cx:numDim>
    </cx:data>
  </cx:chartData>
  <cx:chart>
    <cx:title pos="t" align="ctr" overlay="0">
      <cx:tx>
        <cx:txData>
          <cx:v>No. Of Attacks by Region</cx:v>
        </cx:txData>
      </cx:tx>
      <cx:txPr>
        <a:bodyPr spcFirstLastPara="1" vertOverflow="ellipsis" horzOverflow="overflow" wrap="square" lIns="0" tIns="0" rIns="0" bIns="0" anchor="ctr" anchorCtr="1"/>
        <a:lstStyle/>
        <a:p>
          <a:pPr algn="ctr" rtl="0">
            <a:defRPr>
              <a:ln>
                <a:noFill/>
              </a:ln>
            </a:defRPr>
          </a:pPr>
          <a:r>
            <a:rPr lang="en-US" sz="1400" b="1" i="0" u="none" strike="noStrike" baseline="0" dirty="0">
              <a:ln>
                <a:noFill/>
              </a:ln>
              <a:solidFill>
                <a:schemeClr val="tx1"/>
              </a:solidFill>
              <a:latin typeface="Calibri" panose="020F0502020204030204"/>
            </a:rPr>
            <a:t>No. Of Attacks by Region</a:t>
          </a:r>
        </a:p>
      </cx:txPr>
    </cx:title>
    <cx:plotArea>
      <cx:plotAreaRegion>
        <cx:plotSurface>
          <cx:spPr>
            <a:solidFill>
              <a:schemeClr val="bg2">
                <a:lumMod val="75000"/>
              </a:schemeClr>
            </a:solidFill>
          </cx:spPr>
        </cx:plotSurface>
        <cx:series layoutId="funnel" uniqueId="{303B2745-7CEF-4895-A9CA-9ABEEE74FB3D}">
          <cx:tx>
            <cx:txData>
              <cx:f>Sheet4!$C$67</cx:f>
              <cx:v>No of Attack</cx:v>
            </cx:txData>
          </cx:tx>
          <cx:spPr>
            <a:solidFill>
              <a:schemeClr val="accent4">
                <a:lumMod val="60000"/>
                <a:lumOff val="40000"/>
              </a:schemeClr>
            </a:solidFill>
          </cx:spPr>
          <cx:dataLabels>
            <cx:txPr>
              <a:bodyPr vertOverflow="overflow" horzOverflow="overflow" wrap="square" lIns="0" tIns="0" rIns="0" bIns="0"/>
              <a:lstStyle/>
              <a:p>
                <a:pPr algn="ctr" rtl="0">
                  <a:defRPr sz="900" b="0" i="0">
                    <a:ln>
                      <a:noFill/>
                    </a:ln>
                    <a:solidFill>
                      <a:srgbClr val="000000"/>
                    </a:solidFill>
                    <a:latin typeface="Century Gothic" panose="020B0502020202020204" pitchFamily="34" charset="0"/>
                    <a:ea typeface="Century Gothic" panose="020B0502020202020204" pitchFamily="34" charset="0"/>
                    <a:cs typeface="Century Gothic" panose="020B0502020202020204" pitchFamily="34" charset="0"/>
                  </a:defRPr>
                </a:pPr>
                <a:endParaRPr lang="en-IN">
                  <a:ln>
                    <a:noFill/>
                  </a:ln>
                </a:endParaRPr>
              </a:p>
            </cx:txPr>
            <cx:visibility seriesName="0" categoryName="0" value="1"/>
          </cx:dataLabels>
          <cx:dataId val="0"/>
        </cx:series>
      </cx:plotAreaRegion>
      <cx:axis id="0">
        <cx:catScaling gapWidth="0.310000002"/>
        <cx:tickLabels/>
        <cx:txPr>
          <a:bodyPr spcFirstLastPara="1" vertOverflow="ellipsis" horzOverflow="overflow" wrap="square" lIns="0" tIns="0" rIns="0" bIns="0" anchor="ctr" anchorCtr="1"/>
          <a:lstStyle/>
          <a:p>
            <a:pPr algn="ctr" rtl="0">
              <a:defRPr>
                <a:ln>
                  <a:noFill/>
                </a:ln>
                <a:solidFill>
                  <a:schemeClr val="tx1"/>
                </a:solidFill>
              </a:defRPr>
            </a:pPr>
            <a:endParaRPr lang="en-US" sz="900" b="0" i="0" u="none" strike="noStrike" baseline="0">
              <a:ln>
                <a:noFill/>
              </a:ln>
              <a:solidFill>
                <a:schemeClr val="tx1"/>
              </a:solidFill>
              <a:latin typeface="Century Gothic" panose="020B0502020202020204"/>
            </a:endParaRPr>
          </a:p>
        </cx:txPr>
      </cx:axis>
    </cx:plotArea>
  </cx:chart>
  <cx:spPr>
    <a:noFill/>
    <a:ln>
      <a:noFill/>
    </a:ln>
  </cx:spPr>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2">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ize="5"/>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268">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charts/style3.xml><?xml version="1.0" encoding="utf-8"?>
<cs:chartStyle xmlns:cs="http://schemas.microsoft.com/office/drawing/2012/chartStyle" xmlns:a="http://schemas.openxmlformats.org/drawingml/2006/main" id="222">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ize="5"/>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charts/style4.xml><?xml version="1.0" encoding="utf-8"?>
<cs:chartStyle xmlns:cs="http://schemas.microsoft.com/office/drawing/2012/chartStyle" xmlns:a="http://schemas.openxmlformats.org/drawingml/2006/main" id="222">
  <cs:axisTitle>
    <cs:lnRef idx="0"/>
    <cs:fillRef idx="0"/>
    <cs:effectRef idx="0"/>
    <cs:fontRef idx="minor">
      <a:schemeClr val="lt1">
        <a:lumMod val="85000"/>
      </a:schemeClr>
    </cs:fontRef>
    <cs:defRPr sz="900"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000" kern="1200"/>
  </cs:chartArea>
  <cs:dataLabel>
    <cs:lnRef idx="0"/>
    <cs:fillRef idx="0"/>
    <cs:effectRef idx="0"/>
    <cs:fontRef idx="minor">
      <a:schemeClr val="lt1">
        <a:lumMod val="85000"/>
      </a:schemeClr>
    </cs:fontRef>
    <cs:defRPr sz="900" kern="1200"/>
  </cs:dataLabel>
  <cs:dataLabelCallout>
    <cs:lnRef idx="0"/>
    <cs:fillRef idx="0"/>
    <cs:effectRef idx="0"/>
    <cs:fontRef idx="minor">
      <a:schemeClr val="dk1">
        <a:lumMod val="65000"/>
        <a:lumOff val="35000"/>
      </a:schemeClr>
    </cs:fontRef>
    <cs:spPr>
      <a:solidFill>
        <a:schemeClr val="lt1"/>
      </a:solidFill>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ize="5"/>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900" kern="1200"/>
  </cs:dataTable>
  <cs:downBar>
    <cs:lnRef idx="0"/>
    <cs:fillRef idx="0"/>
    <cs:effectRef idx="0"/>
    <cs:fontRef idx="minor">
      <a:schemeClr val="tx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tx1"/>
    </cs:fontRef>
    <cs:spPr>
      <a:ln w="9525">
        <a:solidFill>
          <a:schemeClr val="lt1">
            <a:lumMod val="95000"/>
            <a:alpha val="54000"/>
          </a:schemeClr>
        </a:solidFill>
        <a:prstDash val="dash"/>
      </a:ln>
    </cs:spPr>
  </cs:dropLine>
  <cs:errorBar>
    <cs:lnRef idx="0"/>
    <cs:fillRef idx="0"/>
    <cs:effectRef idx="0"/>
    <cs:fontRef idx="minor">
      <a:schemeClr val="tx1"/>
    </cs:fontRef>
    <cs:spPr>
      <a:ln w="9525" cap="flat" cmpd="sng" algn="ctr">
        <a:solidFill>
          <a:schemeClr val="lt1">
            <a:lumMod val="9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lt1">
            <a:lumMod val="95000"/>
            <a:alpha val="10000"/>
          </a:schemeClr>
        </a:solidFill>
        <a:round/>
      </a:ln>
    </cs:spPr>
  </cs:gridlineMajor>
  <cs:gridlineMinor>
    <cs:lnRef idx="0"/>
    <cs:fillRef idx="0"/>
    <cs:effectRef idx="0"/>
    <cs:fontRef idx="minor">
      <a:schemeClr val="tx1"/>
    </cs:fontRef>
    <cs:spPr>
      <a:ln>
        <a:solidFill>
          <a:schemeClr val="lt1">
            <a:lumMod val="95000"/>
            <a:alpha val="5000"/>
          </a:schemeClr>
        </a:solidFill>
      </a:ln>
    </cs:spPr>
  </cs:gridlineMinor>
  <cs:hiLoLine>
    <cs:lnRef idx="0"/>
    <cs:fillRef idx="0"/>
    <cs:effectRef idx="0"/>
    <cs:fontRef idx="minor">
      <a:schemeClr val="tx1"/>
    </cs:fontRef>
    <cs:spPr>
      <a:ln w="9525">
        <a:solidFill>
          <a:schemeClr val="lt1">
            <a:lumMod val="95000"/>
            <a:alpha val="54000"/>
          </a:schemeClr>
        </a:solidFill>
        <a:prstDash val="dash"/>
      </a:ln>
    </cs:spPr>
  </cs:hiLoLine>
  <cs:leaderLine>
    <cs:lnRef idx="0"/>
    <cs:fillRef idx="0"/>
    <cs:effectRef idx="0"/>
    <cs:fontRef idx="minor">
      <a:schemeClr val="tx1"/>
    </cs:fontRef>
    <cs:spPr>
      <a:ln w="9525">
        <a:solidFill>
          <a:schemeClr val="lt1">
            <a:lumMod val="95000"/>
            <a:alpha val="54000"/>
          </a:schemeClr>
        </a:solidFill>
      </a:ln>
    </cs:spPr>
  </cs:leaderLine>
  <cs:legend>
    <cs:lnRef idx="0"/>
    <cs:fillRef idx="0"/>
    <cs:effectRef idx="0"/>
    <cs:fontRef idx="minor">
      <a:schemeClr val="lt1">
        <a:lumMod val="85000"/>
      </a:schemeClr>
    </cs:fontRef>
    <cs:defRPr sz="900" kern="1200"/>
  </cs:legend>
  <cs:plotArea>
    <cs:lnRef idx="0"/>
    <cs:fillRef idx="0"/>
    <cs:effectRef idx="0"/>
    <cs:fontRef idx="minor">
      <a:schemeClr val="tx1"/>
    </cs:fontRef>
  </cs:plotArea>
  <cs:plotArea3D>
    <cs:lnRef idx="0"/>
    <cs:fillRef idx="0"/>
    <cs:effectRef idx="0"/>
    <cs:fontRef idx="minor">
      <a:schemeClr val="tx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900"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1600"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tx1"/>
    </cs:fontRef>
    <cs:spPr>
      <a:ln w="19050" cap="rnd">
        <a:solidFill>
          <a:schemeClr val="phClr"/>
        </a:solidFill>
      </a:ln>
    </cs:spPr>
  </cs:trendline>
  <cs:trendlineLabel>
    <cs:lnRef idx="0"/>
    <cs:fillRef idx="0"/>
    <cs:effectRef idx="0"/>
    <cs:fontRef idx="minor">
      <a:schemeClr val="lt1">
        <a:lumMod val="85000"/>
      </a:schemeClr>
    </cs:fontRef>
    <cs:defRPr sz="900" kern="1200"/>
  </cs:trendlineLabel>
  <cs:upBar>
    <cs:lnRef idx="0"/>
    <cs:fillRef idx="0"/>
    <cs:effectRef idx="0"/>
    <cs:fontRef idx="minor">
      <a:schemeClr val="tx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900" kern="1200"/>
  </cs:valueAxis>
  <cs:wall>
    <cs:lnRef idx="0"/>
    <cs:fillRef idx="0"/>
    <cs:effectRef idx="0"/>
    <cs:fontRef idx="minor">
      <a:schemeClr val="tx1"/>
    </cs:fontRef>
  </cs:wall>
</cs:chartStyle>
</file>

<file path=ppt/charts/style5.xml><?xml version="1.0" encoding="utf-8"?>
<cs:chartStyle xmlns:cs="http://schemas.microsoft.com/office/drawing/2012/chartStyle" xmlns:a="http://schemas.openxmlformats.org/drawingml/2006/main" id="424">
  <cs:axisTitle>
    <cs:lnRef idx="0"/>
    <cs:fillRef idx="0"/>
    <cs:effectRef idx="0"/>
    <cs:fontRef idx="minor">
      <a:schemeClr val="dk1">
        <a:lumMod val="75000"/>
        <a:lumOff val="25000"/>
      </a:schemeClr>
    </cs:fontRef>
    <cs:defRPr sz="900"/>
  </cs:axisTitle>
  <cs:category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cs:categoryAxis>
  <cs:chartArea>
    <cs:lnRef idx="0"/>
    <cs:fillRef idx="0"/>
    <cs:effectRef idx="0"/>
    <cs:fontRef idx="minor">
      <a:schemeClr val="dk1"/>
    </cs:fontRef>
    <cs:spPr>
      <a:gradFill flip="none" rotWithShape="1">
        <a:gsLst>
          <a:gs pos="0">
            <a:schemeClr val="lt1"/>
          </a:gs>
          <a:gs pos="39000">
            <a:schemeClr val="lt1"/>
          </a:gs>
          <a:gs pos="100000">
            <a:schemeClr val="lt1">
              <a:lumMod val="75000"/>
            </a:schemeClr>
          </a:gs>
        </a:gsLst>
        <a:path path="circle">
          <a:fillToRect l="50000" t="-80000" r="50000" b="180000"/>
        </a:path>
        <a:tileRect/>
      </a:gradFill>
      <a:ln w="9525" cap="flat" cmpd="sng" algn="ctr">
        <a:solidFill>
          <a:schemeClr val="dk1">
            <a:lumMod val="25000"/>
            <a:lumOff val="75000"/>
          </a:schemeClr>
        </a:solidFill>
        <a:round/>
      </a:ln>
    </cs:spPr>
    <cs:defRPr sz="900"/>
  </cs:chartArea>
  <cs:dataLabel>
    <cs:lnRef idx="0"/>
    <cs:fillRef idx="0"/>
    <cs:effectRef idx="0"/>
    <cs:fontRef idx="minor">
      <a:schemeClr val="dk1"/>
    </cs:fontRef>
    <cs:defRPr sz="900"/>
  </cs:dataLabel>
  <cs:dataLabelCallout>
    <cs:lnRef idx="0"/>
    <cs:fillRef idx="0"/>
    <cs:effectRef idx="0"/>
    <cs:fontRef idx="minor">
      <a:schemeClr val="lt1"/>
    </cs:fontRef>
    <cs:spPr>
      <a:solidFill>
        <a:schemeClr val="dk1">
          <a:lumMod val="65000"/>
          <a:lumOff val="35000"/>
          <a:alpha val="75000"/>
        </a:schemeClr>
      </a:solidFill>
    </cs:spPr>
    <cs:defRPr sz="9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a:ln w="9525" cap="flat" cmpd="sng" algn="ctr">
        <a:solidFill>
          <a:schemeClr val="lt1">
            <a:alpha val="50000"/>
          </a:schemeClr>
        </a:solidFill>
        <a:round/>
      </a:ln>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28575" cap="rnd">
        <a:solidFill>
          <a:schemeClr val="phClr"/>
        </a:solidFill>
        <a:round/>
      </a:ln>
    </cs:spPr>
  </cs:dataPointWireframe>
  <cs:dataTable>
    <cs:lnRef idx="0"/>
    <cs:fillRef idx="0"/>
    <cs:effectRef idx="0"/>
    <cs:fontRef idx="minor">
      <a:schemeClr val="dk1">
        <a:lumMod val="75000"/>
        <a:lumOff val="25000"/>
      </a:schemeClr>
    </cs:fontRef>
    <cs:spPr>
      <a:ln w="9525">
        <a:solidFill>
          <a:schemeClr val="dk1">
            <a:lumMod val="75000"/>
            <a:lumOff val="25000"/>
          </a:schemeClr>
        </a:solidFill>
      </a:ln>
    </cs:spPr>
    <cs:defRPr sz="900"/>
  </cs:dataTable>
  <cs:downBar>
    <cs:lnRef idx="0"/>
    <cs:fillRef idx="0"/>
    <cs:effectRef idx="0"/>
    <cs:fontRef idx="minor">
      <a:schemeClr val="dk1"/>
    </cs:fontRef>
    <cs:spPr>
      <a:solidFill>
        <a:schemeClr val="dk1">
          <a:lumMod val="50000"/>
          <a:lumOff val="50000"/>
        </a:schemeClr>
      </a:solidFill>
      <a:ln w="9525">
        <a:solidFill>
          <a:schemeClr val="dk1">
            <a:lumMod val="65000"/>
            <a:lumOff val="35000"/>
          </a:schemeClr>
        </a:solidFill>
      </a:ln>
    </cs:spPr>
  </cs:downBar>
  <cs:dropLine>
    <cs:lnRef idx="0"/>
    <cs:fillRef idx="0"/>
    <cs:effectRef idx="0"/>
    <cs:fontRef idx="minor">
      <a:schemeClr val="dk1"/>
    </cs:fontRef>
    <cs:spPr>
      <a:ln w="9525">
        <a:solidFill>
          <a:schemeClr val="dk1">
            <a:lumMod val="35000"/>
            <a:lumOff val="65000"/>
          </a:schemeClr>
        </a:solidFill>
        <a:prstDash val="dash"/>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100000">
              <a:schemeClr val="dk1">
                <a:lumMod val="95000"/>
                <a:lumOff val="5000"/>
                <a:alpha val="42000"/>
              </a:schemeClr>
            </a:gs>
            <a:gs pos="0">
              <a:schemeClr val="lt1">
                <a:lumMod val="75000"/>
                <a:alpha val="36000"/>
              </a:schemeClr>
            </a:gs>
          </a:gsLst>
          <a:lin ang="5400000" scaled="0"/>
        </a:gradFill>
        <a:round/>
      </a:ln>
    </cs:spPr>
  </cs:gridlineMajor>
  <cs:gridlineMinor>
    <cs:lnRef idx="0"/>
    <cs:fillRef idx="0"/>
    <cs:effectRef idx="0"/>
    <cs:fontRef idx="minor">
      <a:schemeClr val="dk1"/>
    </cs:fontRef>
    <cs:spPr>
      <a:ln>
        <a:gradFill>
          <a:gsLst>
            <a:gs pos="100000">
              <a:schemeClr val="dk1">
                <a:lumMod val="95000"/>
                <a:lumOff val="5000"/>
                <a:alpha val="42000"/>
                <a:lumOff val="10000"/>
              </a:schemeClr>
            </a:gs>
            <a:gs pos="0">
              <a:schemeClr val="lt1">
                <a:lumMod val="75000"/>
                <a:alpha val="36000"/>
                <a:lumOff val="10000"/>
              </a:schemeClr>
            </a:gs>
          </a:gsLst>
          <a:lin ang="5400000" scaled="0"/>
        </a:gradFill>
      </a:ln>
    </cs:spPr>
  </cs:gridlineMinor>
  <cs:hiLoLine>
    <cs:lnRef idx="0"/>
    <cs:fillRef idx="0"/>
    <cs:effectRef idx="0"/>
    <cs:fontRef idx="minor">
      <a:schemeClr val="dk1"/>
    </cs:fontRef>
    <cs:spPr>
      <a:ln w="9525">
        <a:solidFill>
          <a:schemeClr val="dk1">
            <a:lumMod val="35000"/>
            <a:lumOff val="65000"/>
          </a:schemeClr>
        </a:solidFill>
        <a:prstDash val="dash"/>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75000"/>
        <a:lumOff val="25000"/>
      </a:schemeClr>
    </cs:fontRef>
    <cs:spPr>
      <a:solidFill>
        <a:schemeClr val="lt1">
          <a:lumMod val="95000"/>
          <a:alpha val="39000"/>
        </a:schemeClr>
      </a:solidFill>
    </cs:spPr>
    <cs:defRPr sz="9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75000"/>
        <a:lumOff val="25000"/>
      </a:schemeClr>
    </cs:fontRef>
    <cs:spPr>
      <a:ln w="19050" cap="flat" cmpd="sng" algn="ctr">
        <a:solidFill>
          <a:schemeClr val="dk1">
            <a:lumMod val="75000"/>
            <a:lumOff val="25000"/>
          </a:schemeClr>
        </a:solidFill>
        <a:round/>
      </a:ln>
    </cs:spPr>
    <cs:defRPr sz="900"/>
  </cs:seriesAxis>
  <cs:seriesLine>
    <cs:lnRef idx="0"/>
    <cs:fillRef idx="0"/>
    <cs:effectRef idx="0"/>
    <cs:fontRef idx="minor">
      <a:schemeClr val="dk1"/>
    </cs:fontRef>
    <cs:spPr>
      <a:ln w="9525" cap="flat">
        <a:solidFill>
          <a:schemeClr val="bg1">
            <a:lumMod val="50000"/>
          </a:schemeClr>
        </a:solidFill>
        <a:round/>
      </a:ln>
    </cs:spPr>
  </cs:seriesLine>
  <cs:title>
    <cs:lnRef idx="0"/>
    <cs:fillRef idx="0"/>
    <cs:effectRef idx="0"/>
    <cs:fontRef idx="minor">
      <a:schemeClr val="dk1">
        <a:lumMod val="75000"/>
        <a:lumOff val="25000"/>
      </a:schemeClr>
    </cs:fontRef>
    <cs:defRPr sz="1800" b="1"/>
  </cs:title>
  <cs:trendline>
    <cs:lnRef idx="0"/>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75000"/>
        <a:lumOff val="25000"/>
      </a:schemeClr>
    </cs:fontRef>
    <cs:defRPr sz="900"/>
  </cs:trendlineLabel>
  <cs:upBar>
    <cs:lnRef idx="0"/>
    <cs:fillRef idx="0"/>
    <cs:effectRef idx="0"/>
    <cs:fontRef idx="minor">
      <a:schemeClr val="dk1"/>
    </cs:fontRef>
    <cs:spPr>
      <a:solidFill>
        <a:schemeClr val="lt1"/>
      </a:solidFill>
      <a:ln w="9525">
        <a:solidFill>
          <a:schemeClr val="dk1">
            <a:lumMod val="65000"/>
            <a:lumOff val="35000"/>
          </a:schemeClr>
        </a:solidFill>
      </a:ln>
    </cs:spPr>
  </cs:upBar>
  <cs:valueAxis>
    <cs:lnRef idx="0"/>
    <cs:fillRef idx="0"/>
    <cs:effectRef idx="0"/>
    <cs:fontRef idx="minor">
      <a:schemeClr val="dk1">
        <a:lumMod val="75000"/>
        <a:lumOff val="25000"/>
      </a:schemeClr>
    </cs:fontRef>
    <cs:defRPr sz="900"/>
  </cs:valueAxis>
  <cs:wall>
    <cs:lnRef idx="0"/>
    <cs:fillRef idx="0"/>
    <cs:effectRef idx="0"/>
    <cs:fontRef idx="minor">
      <a:schemeClr val="dk1"/>
    </cs:fontRef>
  </cs:wall>
</cs:chartStyle>
</file>

<file path=ppt/charts/style6.xml><?xml version="1.0" encoding="utf-8"?>
<cs:chartStyle xmlns:cs="http://schemas.microsoft.com/office/drawing/2012/chartStyle" xmlns:a="http://schemas.openxmlformats.org/drawingml/2006/main" id="245">
  <cs:axisTitle>
    <cs:lnRef idx="0"/>
    <cs:fillRef idx="0"/>
    <cs:effectRef idx="0"/>
    <cs:fontRef idx="minor">
      <a:schemeClr val="lt1">
        <a:lumMod val="75000"/>
      </a:schemeClr>
    </cs:fontRef>
    <cs:defRPr sz="900" b="1" kern="1200"/>
  </cs:axisTitle>
  <cs:categoryAxis>
    <cs:lnRef idx="0"/>
    <cs:fillRef idx="0"/>
    <cs:effectRef idx="0"/>
    <cs:fontRef idx="minor">
      <a:schemeClr val="lt1">
        <a:lumMod val="75000"/>
      </a:schemeClr>
    </cs:fontRef>
    <cs:defRPr sz="900" kern="1200"/>
  </cs:categoryAxis>
  <cs:chartArea>
    <cs:lnRef idx="0"/>
    <cs:fillRef idx="0"/>
    <cs:effectRef idx="0"/>
    <cs:fontRef idx="minor">
      <a:schemeClr val="dk1"/>
    </cs:fontRef>
    <cs:spPr>
      <a:solidFill>
        <a:schemeClr val="dk1">
          <a:lumMod val="75000"/>
          <a:lumOff val="25000"/>
        </a:schemeClr>
      </a:solidFill>
      <a:ln w="9525" cap="flat" cmpd="sng" algn="ctr">
        <a:solidFill>
          <a:schemeClr val="dk1">
            <a:lumMod val="15000"/>
            <a:lumOff val="85000"/>
          </a:schemeClr>
        </a:solidFill>
        <a:round/>
      </a:ln>
    </cs:spPr>
    <cs:defRPr sz="900" kern="1200"/>
  </cs:chartArea>
  <cs:dataLabel>
    <cs:lnRef idx="0"/>
    <cs:fillRef idx="0"/>
    <cs:effectRef idx="0"/>
    <cs:fontRef idx="minor">
      <a:schemeClr val="lt1">
        <a:lumMod val="75000"/>
      </a:schemeClr>
    </cs:fontRef>
    <cs:defRPr sz="900" kern="1200"/>
  </cs:dataLabel>
  <cs:dataLabelCallout>
    <cs:lnRef idx="0"/>
    <cs:fillRef idx="0"/>
    <cs:effectRef idx="0"/>
    <cs:fontRef idx="minor">
      <a:schemeClr val="lt1">
        <a:lumMod val="15000"/>
        <a:lumOff val="85000"/>
      </a:schemeClr>
    </cs:fontRef>
    <cs:spPr>
      <a:solidFill>
        <a:schemeClr val="dk1">
          <a:lumMod val="65000"/>
          <a:lumOff val="35000"/>
        </a:schemeClr>
      </a:solidFill>
    </cs:spPr>
    <cs:defRPr sz="900" kern="1200"/>
    <cs:bodyPr rot="0" spcFirstLastPara="1" vertOverflow="clip" horzOverflow="clip" vert="horz" wrap="square" lIns="36576" tIns="18288" rIns="36576" bIns="18288" anchor="ctr" anchorCtr="1">
      <a:spAutoFit/>
    </cs:bodyPr>
  </cs:dataLabelCallout>
  <cs:dataPoint>
    <cs:lnRef idx="0">
      <cs:styleClr val="auto"/>
    </cs:lnRef>
    <cs:fillRef idx="0"/>
    <cs:effectRef idx="0">
      <cs:styleClr val="auto"/>
    </cs:effectRef>
    <cs:fontRef idx="minor">
      <a:schemeClr val="dk1"/>
    </cs:fontRef>
    <cs:spPr>
      <a:ln w="9525" cap="flat" cmpd="sng" algn="ctr">
        <a:solidFill>
          <a:schemeClr val="phClr"/>
        </a:solidFill>
        <a:miter lim="800000"/>
      </a:ln>
      <a:effectLst>
        <a:glow rad="63500">
          <a:schemeClr val="phClr">
            <a:satMod val="175000"/>
            <a:alpha val="25000"/>
          </a:schemeClr>
        </a:glow>
      </a:effectLst>
    </cs:spPr>
  </cs:dataPoint>
  <cs:dataPoint3D>
    <cs:lnRef idx="0">
      <cs:styleClr val="auto"/>
    </cs:lnRef>
    <cs:fillRef idx="0">
      <cs:styleClr val="auto"/>
    </cs:fillRef>
    <cs:effectRef idx="0">
      <cs:styleClr val="auto"/>
    </cs:effectRef>
    <cs:fontRef idx="minor">
      <a:schemeClr val="dk1"/>
    </cs:fontRef>
    <cs:spPr>
      <a:ln w="9525" cap="flat" cmpd="sng" algn="ctr">
        <a:solidFill>
          <a:schemeClr val="phClr"/>
        </a:solidFill>
        <a:miter lim="800000"/>
      </a:ln>
      <a:effectLst>
        <a:glow rad="63500">
          <a:schemeClr val="phClr">
            <a:satMod val="175000"/>
            <a:alpha val="25000"/>
          </a:schemeClr>
        </a:glow>
      </a:effectLst>
    </cs:spPr>
  </cs:dataPoint3D>
  <cs:dataPointLine>
    <cs:lnRef idx="0">
      <cs:styleClr val="auto"/>
    </cs:lnRef>
    <cs:fillRef idx="0">
      <cs:styleClr val="auto"/>
    </cs:fillRef>
    <cs:effectRef idx="0">
      <cs:styleClr val="auto"/>
    </cs:effectRef>
    <cs:fontRef idx="minor">
      <a:schemeClr val="dk1"/>
    </cs:fontRef>
    <cs:spPr>
      <a:ln w="22225" cap="rnd">
        <a:solidFill>
          <a:schemeClr val="phClr"/>
        </a:solidFill>
      </a:ln>
      <a:effectLst>
        <a:glow rad="139700">
          <a:schemeClr val="phClr">
            <a:satMod val="175000"/>
            <a:alpha val="14000"/>
          </a:schemeClr>
        </a:glow>
      </a:effectLst>
    </cs:spPr>
  </cs:dataPointLine>
  <cs:dataPointMarker>
    <cs:lnRef idx="0">
      <cs:styleClr val="auto"/>
    </cs:lnRef>
    <cs:fillRef idx="0">
      <cs:styleClr val="auto"/>
    </cs:fillRef>
    <cs:effectRef idx="0">
      <cs:styleClr val="auto"/>
    </cs:effectRef>
    <cs:fontRef idx="minor">
      <a:schemeClr val="dk1"/>
    </cs:fontRef>
    <cs:spPr>
      <a:solidFill>
        <a:schemeClr val="phClr">
          <a:lumMod val="60000"/>
          <a:lumOff val="40000"/>
        </a:schemeClr>
      </a:solidFill>
      <a:effectLst>
        <a:glow rad="63500">
          <a:schemeClr val="phClr">
            <a:satMod val="175000"/>
            <a:alpha val="25000"/>
          </a:schemeClr>
        </a:glow>
      </a:effectLst>
    </cs:spPr>
  </cs:dataPointMarker>
  <cs:dataPointMarkerLayout symbol="circle" size="3"/>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lt1">
        <a:lumMod val="75000"/>
      </a:schemeClr>
    </cs:fontRef>
    <cs:spPr>
      <a:ln w="9525">
        <a:solidFill>
          <a:schemeClr val="dk1">
            <a:lumMod val="50000"/>
            <a:lumOff val="50000"/>
          </a:schemeClr>
        </a:solidFill>
      </a:ln>
    </cs:spPr>
    <cs:defRPr sz="900" kern="1200"/>
  </cs:dataTable>
  <cs:downBar>
    <cs:lnRef idx="0"/>
    <cs:fillRef idx="0"/>
    <cs:effectRef idx="0"/>
    <cs:fontRef idx="minor">
      <a:schemeClr val="lt1"/>
    </cs:fontRef>
    <cs:spPr>
      <a:solidFill>
        <a:schemeClr val="dk1">
          <a:lumMod val="50000"/>
          <a:lumOff val="50000"/>
        </a:schemeClr>
      </a:solidFill>
      <a:ln w="9525">
        <a:solidFill>
          <a:schemeClr val="dk1">
            <a:lumMod val="75000"/>
          </a:schemeClr>
        </a:solidFill>
        <a:round/>
      </a:ln>
    </cs:spPr>
  </cs:downBar>
  <cs:dropLine>
    <cs:lnRef idx="0"/>
    <cs:fillRef idx="0"/>
    <cs:effectRef idx="0"/>
    <cs:fontRef idx="minor">
      <a:schemeClr val="dk1"/>
    </cs:fontRef>
    <cs:spPr>
      <a:ln w="9525">
        <a:solidFill>
          <a:schemeClr val="lt1">
            <a:lumMod val="50000"/>
          </a:schemeClr>
        </a:solidFill>
        <a:round/>
      </a:ln>
    </cs:spPr>
  </cs:dropLine>
  <cs:errorBar>
    <cs:lnRef idx="0"/>
    <cs:fillRef idx="0"/>
    <cs:effectRef idx="0"/>
    <cs:fontRef idx="minor">
      <a:schemeClr val="dk1"/>
    </cs:fontRef>
    <cs:spPr>
      <a:ln w="9525">
        <a:solidFill>
          <a:schemeClr val="lt1">
            <a:lumMod val="50000"/>
          </a:schemeClr>
        </a:solidFill>
        <a:round/>
      </a:ln>
    </cs:spPr>
  </cs:errorBar>
  <cs:floor>
    <cs:lnRef idx="0"/>
    <cs:fillRef idx="0"/>
    <cs:effectRef idx="0"/>
    <cs:fontRef idx="minor">
      <a:schemeClr val="dk1"/>
    </cs:fontRef>
  </cs:floor>
  <cs:gridlineMajor>
    <cs:lnRef idx="0"/>
    <cs:fillRef idx="0"/>
    <cs:effectRef idx="0"/>
    <cs:fontRef idx="minor">
      <a:schemeClr val="tx1"/>
    </cs:fontRef>
    <cs:spPr>
      <a:ln w="9525" cap="flat" cmpd="sng" algn="ctr">
        <a:solidFill>
          <a:schemeClr val="dk1">
            <a:lumMod val="65000"/>
            <a:lumOff val="35000"/>
            <a:alpha val="75000"/>
          </a:schemeClr>
        </a:solidFill>
        <a:round/>
      </a:ln>
    </cs:spPr>
  </cs:gridlineMajor>
  <cs:gridlineMinor>
    <cs:lnRef idx="0"/>
    <cs:fillRef idx="0"/>
    <cs:effectRef idx="0"/>
    <cs:fontRef idx="minor">
      <a:schemeClr val="tx1"/>
    </cs:fontRef>
    <cs:spPr>
      <a:ln w="9525" cap="flat" cmpd="sng" algn="ctr">
        <a:solidFill>
          <a:schemeClr val="dk1">
            <a:lumMod val="65000"/>
            <a:lumOff val="35000"/>
            <a:alpha val="25000"/>
          </a:schemeClr>
        </a:solidFill>
        <a:round/>
      </a:ln>
    </cs:spPr>
  </cs:gridlineMinor>
  <cs:hiLoLine>
    <cs:lnRef idx="0"/>
    <cs:fillRef idx="0"/>
    <cs:effectRef idx="0"/>
    <cs:fontRef idx="minor">
      <a:schemeClr val="dk1"/>
    </cs:fontRef>
    <cs:spPr>
      <a:ln w="9525">
        <a:solidFill>
          <a:schemeClr val="lt1">
            <a:lumMod val="50000"/>
          </a:schemeClr>
        </a:solidFill>
        <a:round/>
      </a:ln>
    </cs:spPr>
  </cs:hiLoLine>
  <cs:leaderLine>
    <cs:lnRef idx="0"/>
    <cs:fillRef idx="0"/>
    <cs:effectRef idx="0"/>
    <cs:fontRef idx="minor">
      <a:schemeClr val="dk1"/>
    </cs:fontRef>
    <cs:spPr>
      <a:ln w="9525">
        <a:solidFill>
          <a:schemeClr val="lt1">
            <a:lumMod val="50000"/>
          </a:schemeClr>
        </a:solidFill>
        <a:round/>
      </a:ln>
    </cs:spPr>
  </cs:leaderLine>
  <cs:legend>
    <cs:lnRef idx="0"/>
    <cs:fillRef idx="0"/>
    <cs:effectRef idx="0"/>
    <cs:fontRef idx="minor">
      <a:schemeClr val="lt1">
        <a:lumMod val="75000"/>
      </a:schemeClr>
    </cs:fontRef>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lt1">
        <a:lumMod val="75000"/>
      </a:schemeClr>
    </cs:fontRef>
    <cs:defRPr sz="900" kern="1200"/>
  </cs:seriesAxis>
  <cs:seriesLine>
    <cs:lnRef idx="0"/>
    <cs:fillRef idx="0"/>
    <cs:effectRef idx="0"/>
    <cs:fontRef idx="minor">
      <a:schemeClr val="dk1"/>
    </cs:fontRef>
    <cs:spPr>
      <a:ln w="9525">
        <a:solidFill>
          <a:schemeClr val="lt1">
            <a:lumMod val="50000"/>
          </a:schemeClr>
        </a:solidFill>
        <a:round/>
      </a:ln>
    </cs:spPr>
  </cs:seriesLine>
  <cs:title>
    <cs:lnRef idx="0"/>
    <cs:fillRef idx="0"/>
    <cs:effectRef idx="0"/>
    <cs:fontRef idx="minor">
      <a:schemeClr val="lt1">
        <a:lumMod val="85000"/>
      </a:schemeClr>
    </cs:fontRef>
    <cs:defRPr sz="1400" b="1" kern="1200" cap="none" baseline="0"/>
  </cs:title>
  <cs:trendline>
    <cs:lnRef idx="0">
      <cs:styleClr val="auto"/>
    </cs:lnRef>
    <cs:fillRef idx="0"/>
    <cs:effectRef idx="0"/>
    <cs:fontRef idx="minor">
      <a:schemeClr val="lt1"/>
    </cs:fontRef>
    <cs:spPr>
      <a:ln w="25400" cap="rnd">
        <a:solidFill>
          <a:schemeClr val="phClr">
            <a:alpha val="50000"/>
          </a:schemeClr>
        </a:solidFill>
      </a:ln>
    </cs:spPr>
  </cs:trendline>
  <cs:trendlineLabel>
    <cs:lnRef idx="0"/>
    <cs:fillRef idx="0"/>
    <cs:effectRef idx="0"/>
    <cs:fontRef idx="minor">
      <a:schemeClr val="lt1">
        <a:lumMod val="75000"/>
      </a:schemeClr>
    </cs:fontRef>
    <cs:defRPr sz="900" kern="1200"/>
  </cs:trendlineLabel>
  <cs:upBar>
    <cs:lnRef idx="0"/>
    <cs:fillRef idx="0"/>
    <cs:effectRef idx="0"/>
    <cs:fontRef idx="minor">
      <a:schemeClr val="dk1"/>
    </cs:fontRef>
    <cs:spPr>
      <a:solidFill>
        <a:schemeClr val="lt1">
          <a:lumMod val="85000"/>
        </a:schemeClr>
      </a:solidFill>
      <a:ln w="9525">
        <a:solidFill>
          <a:schemeClr val="dk1">
            <a:lumMod val="50000"/>
          </a:schemeClr>
        </a:solidFill>
        <a:round/>
      </a:ln>
    </cs:spPr>
  </cs:upBar>
  <cs:valueAxis>
    <cs:lnRef idx="0"/>
    <cs:fillRef idx="0"/>
    <cs:effectRef idx="0"/>
    <cs:fontRef idx="minor">
      <a:schemeClr val="lt1">
        <a:lumMod val="75000"/>
      </a:schemeClr>
    </cs:fontRef>
    <cs:spPr>
      <a:ln w="9525" cap="flat" cmpd="sng" algn="ctr">
        <a:solidFill>
          <a:schemeClr val="lt1">
            <a:lumMod val="50000"/>
          </a:schemeClr>
        </a:solidFill>
        <a:round/>
      </a:ln>
    </cs:spPr>
    <cs:defRPr sz="900" kern="1200"/>
    <cs:bodyPr/>
  </cs:valueAxis>
  <cs:wall>
    <cs:lnRef idx="0"/>
    <cs:fillRef idx="0"/>
    <cs:effectRef idx="0"/>
    <cs:fontRef idx="minor">
      <a:schemeClr val="dk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90D64B6-EA98-4EF8-B096-713F47E51A0C}" type="datetimeFigureOut">
              <a:rPr lang="en-IN" smtClean="0"/>
              <a:t>01-12-2023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6AE2C46-CFC9-4146-B7E7-0594E9FD5446}" type="slidenum">
              <a:rPr lang="en-IN" smtClean="0"/>
              <a:t>‹#›</a:t>
            </a:fld>
            <a:endParaRPr lang="en-IN"/>
          </a:p>
        </p:txBody>
      </p:sp>
    </p:spTree>
    <p:extLst>
      <p:ext uri="{BB962C8B-B14F-4D97-AF65-F5344CB8AC3E}">
        <p14:creationId xmlns:p14="http://schemas.microsoft.com/office/powerpoint/2010/main" val="254011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90D64B6-EA98-4EF8-B096-713F47E51A0C}" type="datetimeFigureOut">
              <a:rPr lang="en-IN" smtClean="0"/>
              <a:t>01-12-2023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6AE2C46-CFC9-4146-B7E7-0594E9FD5446}" type="slidenum">
              <a:rPr lang="en-IN" smtClean="0"/>
              <a:t>‹#›</a:t>
            </a:fld>
            <a:endParaRPr lang="en-IN"/>
          </a:p>
        </p:txBody>
      </p:sp>
    </p:spTree>
    <p:extLst>
      <p:ext uri="{BB962C8B-B14F-4D97-AF65-F5344CB8AC3E}">
        <p14:creationId xmlns:p14="http://schemas.microsoft.com/office/powerpoint/2010/main" val="6278060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590D64B6-EA98-4EF8-B096-713F47E51A0C}" type="datetimeFigureOut">
              <a:rPr lang="en-IN" smtClean="0"/>
              <a:t>01-12-2023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6AE2C46-CFC9-4146-B7E7-0594E9FD5446}" type="slidenum">
              <a:rPr lang="en-IN" smtClean="0"/>
              <a:t>‹#›</a:t>
            </a:fld>
            <a:endParaRPr lang="en-IN"/>
          </a:p>
        </p:txBody>
      </p:sp>
    </p:spTree>
    <p:extLst>
      <p:ext uri="{BB962C8B-B14F-4D97-AF65-F5344CB8AC3E}">
        <p14:creationId xmlns:p14="http://schemas.microsoft.com/office/powerpoint/2010/main" val="34385828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590D64B6-EA98-4EF8-B096-713F47E51A0C}" type="datetimeFigureOut">
              <a:rPr lang="en-IN" smtClean="0"/>
              <a:t>01-12-2023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6AE2C46-CFC9-4146-B7E7-0594E9FD5446}" type="slidenum">
              <a:rPr lang="en-IN" smtClean="0"/>
              <a:t>‹#›</a:t>
            </a:fld>
            <a:endParaRPr lang="en-IN"/>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4952066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90D64B6-EA98-4EF8-B096-713F47E51A0C}" type="datetimeFigureOut">
              <a:rPr lang="en-IN" smtClean="0"/>
              <a:t>01-12-2023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6AE2C46-CFC9-4146-B7E7-0594E9FD5446}" type="slidenum">
              <a:rPr lang="en-IN" smtClean="0"/>
              <a:t>‹#›</a:t>
            </a:fld>
            <a:endParaRPr lang="en-IN"/>
          </a:p>
        </p:txBody>
      </p:sp>
    </p:spTree>
    <p:extLst>
      <p:ext uri="{BB962C8B-B14F-4D97-AF65-F5344CB8AC3E}">
        <p14:creationId xmlns:p14="http://schemas.microsoft.com/office/powerpoint/2010/main" val="16850902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590D64B6-EA98-4EF8-B096-713F47E51A0C}" type="datetimeFigureOut">
              <a:rPr lang="en-IN" smtClean="0"/>
              <a:t>01-12-2023</a:t>
            </a:fld>
            <a:endParaRPr lang="en-IN"/>
          </a:p>
        </p:txBody>
      </p:sp>
      <p:sp>
        <p:nvSpPr>
          <p:cNvPr id="4"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6AE2C46-CFC9-4146-B7E7-0594E9FD5446}" type="slidenum">
              <a:rPr lang="en-IN" smtClean="0"/>
              <a:t>‹#›</a:t>
            </a:fld>
            <a:endParaRPr lang="en-IN"/>
          </a:p>
        </p:txBody>
      </p:sp>
    </p:spTree>
    <p:extLst>
      <p:ext uri="{BB962C8B-B14F-4D97-AF65-F5344CB8AC3E}">
        <p14:creationId xmlns:p14="http://schemas.microsoft.com/office/powerpoint/2010/main" val="260131736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590D64B6-EA98-4EF8-B096-713F47E51A0C}" type="datetimeFigureOut">
              <a:rPr lang="en-IN" smtClean="0"/>
              <a:t>01-12-2023</a:t>
            </a:fld>
            <a:endParaRPr lang="en-IN"/>
          </a:p>
        </p:txBody>
      </p:sp>
      <p:sp>
        <p:nvSpPr>
          <p:cNvPr id="4"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6AE2C46-CFC9-4146-B7E7-0594E9FD5446}" type="slidenum">
              <a:rPr lang="en-IN" smtClean="0"/>
              <a:t>‹#›</a:t>
            </a:fld>
            <a:endParaRPr lang="en-IN"/>
          </a:p>
        </p:txBody>
      </p:sp>
    </p:spTree>
    <p:extLst>
      <p:ext uri="{BB962C8B-B14F-4D97-AF65-F5344CB8AC3E}">
        <p14:creationId xmlns:p14="http://schemas.microsoft.com/office/powerpoint/2010/main" val="9027385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90D64B6-EA98-4EF8-B096-713F47E51A0C}" type="datetimeFigureOut">
              <a:rPr lang="en-IN" smtClean="0"/>
              <a:t>01-12-2023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6AE2C46-CFC9-4146-B7E7-0594E9FD5446}" type="slidenum">
              <a:rPr lang="en-IN" smtClean="0"/>
              <a:t>‹#›</a:t>
            </a:fld>
            <a:endParaRPr lang="en-IN"/>
          </a:p>
        </p:txBody>
      </p:sp>
    </p:spTree>
    <p:extLst>
      <p:ext uri="{BB962C8B-B14F-4D97-AF65-F5344CB8AC3E}">
        <p14:creationId xmlns:p14="http://schemas.microsoft.com/office/powerpoint/2010/main" val="11470539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90D64B6-EA98-4EF8-B096-713F47E51A0C}" type="datetimeFigureOut">
              <a:rPr lang="en-IN" smtClean="0"/>
              <a:t>01-12-2023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6AE2C46-CFC9-4146-B7E7-0594E9FD5446}" type="slidenum">
              <a:rPr lang="en-IN" smtClean="0"/>
              <a:t>‹#›</a:t>
            </a:fld>
            <a:endParaRPr lang="en-IN"/>
          </a:p>
        </p:txBody>
      </p:sp>
    </p:spTree>
    <p:extLst>
      <p:ext uri="{BB962C8B-B14F-4D97-AF65-F5344CB8AC3E}">
        <p14:creationId xmlns:p14="http://schemas.microsoft.com/office/powerpoint/2010/main" val="4285695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590D64B6-EA98-4EF8-B096-713F47E51A0C}" type="datetimeFigureOut">
              <a:rPr lang="en-IN" smtClean="0"/>
              <a:t>01-12-2023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6AE2C46-CFC9-4146-B7E7-0594E9FD5446}" type="slidenum">
              <a:rPr lang="en-IN" smtClean="0"/>
              <a:t>‹#›</a:t>
            </a:fld>
            <a:endParaRPr lang="en-IN"/>
          </a:p>
        </p:txBody>
      </p:sp>
    </p:spTree>
    <p:extLst>
      <p:ext uri="{BB962C8B-B14F-4D97-AF65-F5344CB8AC3E}">
        <p14:creationId xmlns:p14="http://schemas.microsoft.com/office/powerpoint/2010/main" val="1529685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90D64B6-EA98-4EF8-B096-713F47E51A0C}" type="datetimeFigureOut">
              <a:rPr lang="en-IN" smtClean="0"/>
              <a:t>01-12-2023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46AE2C46-CFC9-4146-B7E7-0594E9FD5446}" type="slidenum">
              <a:rPr lang="en-IN" smtClean="0"/>
              <a:t>‹#›</a:t>
            </a:fld>
            <a:endParaRPr lang="en-IN"/>
          </a:p>
        </p:txBody>
      </p:sp>
    </p:spTree>
    <p:extLst>
      <p:ext uri="{BB962C8B-B14F-4D97-AF65-F5344CB8AC3E}">
        <p14:creationId xmlns:p14="http://schemas.microsoft.com/office/powerpoint/2010/main" val="671997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90D64B6-EA98-4EF8-B096-713F47E51A0C}" type="datetimeFigureOut">
              <a:rPr lang="en-IN" smtClean="0"/>
              <a:t>01-12-2023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6AE2C46-CFC9-4146-B7E7-0594E9FD5446}" type="slidenum">
              <a:rPr lang="en-IN" smtClean="0"/>
              <a:t>‹#›</a:t>
            </a:fld>
            <a:endParaRPr lang="en-IN"/>
          </a:p>
        </p:txBody>
      </p:sp>
    </p:spTree>
    <p:extLst>
      <p:ext uri="{BB962C8B-B14F-4D97-AF65-F5344CB8AC3E}">
        <p14:creationId xmlns:p14="http://schemas.microsoft.com/office/powerpoint/2010/main" val="41373920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90D64B6-EA98-4EF8-B096-713F47E51A0C}" type="datetimeFigureOut">
              <a:rPr lang="en-IN" smtClean="0"/>
              <a:t>01-12-2023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46AE2C46-CFC9-4146-B7E7-0594E9FD5446}" type="slidenum">
              <a:rPr lang="en-IN" smtClean="0"/>
              <a:t>‹#›</a:t>
            </a:fld>
            <a:endParaRPr lang="en-IN"/>
          </a:p>
        </p:txBody>
      </p:sp>
    </p:spTree>
    <p:extLst>
      <p:ext uri="{BB962C8B-B14F-4D97-AF65-F5344CB8AC3E}">
        <p14:creationId xmlns:p14="http://schemas.microsoft.com/office/powerpoint/2010/main" val="289366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590D64B6-EA98-4EF8-B096-713F47E51A0C}" type="datetimeFigureOut">
              <a:rPr lang="en-IN" smtClean="0"/>
              <a:t>01-12-2023</a:t>
            </a:fld>
            <a:endParaRPr lang="en-IN"/>
          </a:p>
        </p:txBody>
      </p:sp>
      <p:sp>
        <p:nvSpPr>
          <p:cNvPr id="5" name="Footer Placeholder 3"/>
          <p:cNvSpPr>
            <a:spLocks noGrp="1"/>
          </p:cNvSpPr>
          <p:nvPr>
            <p:ph type="ftr" sz="quarter" idx="11"/>
          </p:nvPr>
        </p:nvSpPr>
        <p:spPr/>
        <p:txBody>
          <a:bodyPr/>
          <a:lstStyle/>
          <a:p>
            <a:endParaRPr lang="en-IN"/>
          </a:p>
        </p:txBody>
      </p:sp>
      <p:sp>
        <p:nvSpPr>
          <p:cNvPr id="6" name="Slide Number Placeholder 4"/>
          <p:cNvSpPr>
            <a:spLocks noGrp="1"/>
          </p:cNvSpPr>
          <p:nvPr>
            <p:ph type="sldNum" sz="quarter" idx="12"/>
          </p:nvPr>
        </p:nvSpPr>
        <p:spPr/>
        <p:txBody>
          <a:bodyPr/>
          <a:lstStyle/>
          <a:p>
            <a:fld id="{46AE2C46-CFC9-4146-B7E7-0594E9FD5446}" type="slidenum">
              <a:rPr lang="en-IN" smtClean="0"/>
              <a:t>‹#›</a:t>
            </a:fld>
            <a:endParaRPr lang="en-IN"/>
          </a:p>
        </p:txBody>
      </p:sp>
    </p:spTree>
    <p:extLst>
      <p:ext uri="{BB962C8B-B14F-4D97-AF65-F5344CB8AC3E}">
        <p14:creationId xmlns:p14="http://schemas.microsoft.com/office/powerpoint/2010/main" val="4039602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590D64B6-EA98-4EF8-B096-713F47E51A0C}" type="datetimeFigureOut">
              <a:rPr lang="en-IN" smtClean="0"/>
              <a:t>01-12-2023</a:t>
            </a:fld>
            <a:endParaRPr lang="en-IN"/>
          </a:p>
        </p:txBody>
      </p:sp>
      <p:sp>
        <p:nvSpPr>
          <p:cNvPr id="5" name="Footer Placeholder 2"/>
          <p:cNvSpPr>
            <a:spLocks noGrp="1"/>
          </p:cNvSpPr>
          <p:nvPr>
            <p:ph type="ftr" sz="quarter" idx="11"/>
          </p:nvPr>
        </p:nvSpPr>
        <p:spPr/>
        <p:txBody>
          <a:bodyPr/>
          <a:lstStyle/>
          <a:p>
            <a:endParaRPr lang="en-IN"/>
          </a:p>
        </p:txBody>
      </p:sp>
      <p:sp>
        <p:nvSpPr>
          <p:cNvPr id="6" name="Slide Number Placeholder 3"/>
          <p:cNvSpPr>
            <a:spLocks noGrp="1"/>
          </p:cNvSpPr>
          <p:nvPr>
            <p:ph type="sldNum" sz="quarter" idx="12"/>
          </p:nvPr>
        </p:nvSpPr>
        <p:spPr/>
        <p:txBody>
          <a:bodyPr/>
          <a:lstStyle/>
          <a:p>
            <a:fld id="{46AE2C46-CFC9-4146-B7E7-0594E9FD5446}" type="slidenum">
              <a:rPr lang="en-IN" smtClean="0"/>
              <a:t>‹#›</a:t>
            </a:fld>
            <a:endParaRPr lang="en-IN"/>
          </a:p>
        </p:txBody>
      </p:sp>
    </p:spTree>
    <p:extLst>
      <p:ext uri="{BB962C8B-B14F-4D97-AF65-F5344CB8AC3E}">
        <p14:creationId xmlns:p14="http://schemas.microsoft.com/office/powerpoint/2010/main" val="23489373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590D64B6-EA98-4EF8-B096-713F47E51A0C}" type="datetimeFigureOut">
              <a:rPr lang="en-IN" smtClean="0"/>
              <a:t>01-12-2023</a:t>
            </a:fld>
            <a:endParaRPr lang="en-IN"/>
          </a:p>
        </p:txBody>
      </p:sp>
      <p:sp>
        <p:nvSpPr>
          <p:cNvPr id="5" name="Footer Placeholder 5"/>
          <p:cNvSpPr>
            <a:spLocks noGrp="1"/>
          </p:cNvSpPr>
          <p:nvPr>
            <p:ph type="ftr" sz="quarter" idx="11"/>
          </p:nvPr>
        </p:nvSpPr>
        <p:spPr/>
        <p:txBody>
          <a:bodyPr/>
          <a:lstStyle/>
          <a:p>
            <a:endParaRPr lang="en-IN"/>
          </a:p>
        </p:txBody>
      </p:sp>
      <p:sp>
        <p:nvSpPr>
          <p:cNvPr id="6" name="Slide Number Placeholder 6"/>
          <p:cNvSpPr>
            <a:spLocks noGrp="1"/>
          </p:cNvSpPr>
          <p:nvPr>
            <p:ph type="sldNum" sz="quarter" idx="12"/>
          </p:nvPr>
        </p:nvSpPr>
        <p:spPr/>
        <p:txBody>
          <a:bodyPr/>
          <a:lstStyle/>
          <a:p>
            <a:fld id="{46AE2C46-CFC9-4146-B7E7-0594E9FD5446}" type="slidenum">
              <a:rPr lang="en-IN" smtClean="0"/>
              <a:t>‹#›</a:t>
            </a:fld>
            <a:endParaRPr lang="en-IN"/>
          </a:p>
        </p:txBody>
      </p:sp>
    </p:spTree>
    <p:extLst>
      <p:ext uri="{BB962C8B-B14F-4D97-AF65-F5344CB8AC3E}">
        <p14:creationId xmlns:p14="http://schemas.microsoft.com/office/powerpoint/2010/main" val="23606484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90D64B6-EA98-4EF8-B096-713F47E51A0C}" type="datetimeFigureOut">
              <a:rPr lang="en-IN" smtClean="0"/>
              <a:t>01-12-2023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46AE2C46-CFC9-4146-B7E7-0594E9FD5446}" type="slidenum">
              <a:rPr lang="en-IN" smtClean="0"/>
              <a:t>‹#›</a:t>
            </a:fld>
            <a:endParaRPr lang="en-IN"/>
          </a:p>
        </p:txBody>
      </p:sp>
    </p:spTree>
    <p:extLst>
      <p:ext uri="{BB962C8B-B14F-4D97-AF65-F5344CB8AC3E}">
        <p14:creationId xmlns:p14="http://schemas.microsoft.com/office/powerpoint/2010/main" val="23407712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590D64B6-EA98-4EF8-B096-713F47E51A0C}" type="datetimeFigureOut">
              <a:rPr lang="en-IN" smtClean="0"/>
              <a:t>01-12-2023</a:t>
            </a:fld>
            <a:endParaRPr lang="en-IN"/>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IN"/>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46AE2C46-CFC9-4146-B7E7-0594E9FD5446}" type="slidenum">
              <a:rPr lang="en-IN" smtClean="0"/>
              <a:t>‹#›</a:t>
            </a:fld>
            <a:endParaRPr lang="en-IN"/>
          </a:p>
        </p:txBody>
      </p:sp>
    </p:spTree>
    <p:extLst>
      <p:ext uri="{BB962C8B-B14F-4D97-AF65-F5344CB8AC3E}">
        <p14:creationId xmlns:p14="http://schemas.microsoft.com/office/powerpoint/2010/main" val="92744128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microsoft.com/office/2014/relationships/chartEx" Target="../charts/chartEx1.xml"/><Relationship Id="rId1" Type="http://schemas.openxmlformats.org/officeDocument/2006/relationships/slideLayout" Target="../slideLayouts/slideLayout1.xml"/><Relationship Id="rId4" Type="http://schemas.openxmlformats.org/officeDocument/2006/relationships/chart" Target="../charts/char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D610DA83-B407-49FF-91AD-70B666E97442}"/>
              </a:ext>
            </a:extLst>
          </p:cNvPr>
          <p:cNvSpPr/>
          <p:nvPr/>
        </p:nvSpPr>
        <p:spPr>
          <a:xfrm>
            <a:off x="1216241" y="494929"/>
            <a:ext cx="4341180" cy="2860829"/>
          </a:xfrm>
          <a:prstGeom prst="roundRect">
            <a:avLst/>
          </a:prstGeom>
          <a:solidFill>
            <a:srgbClr val="123E4A"/>
          </a:solidFill>
          <a:ln>
            <a:solidFill>
              <a:srgbClr val="3F7B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 name="Rectangle: Rounded Corners 4">
            <a:extLst>
              <a:ext uri="{FF2B5EF4-FFF2-40B4-BE49-F238E27FC236}">
                <a16:creationId xmlns:a16="http://schemas.microsoft.com/office/drawing/2014/main" id="{AA301B53-CB3E-43F0-9D65-D84C3F9EE45B}"/>
              </a:ext>
            </a:extLst>
          </p:cNvPr>
          <p:cNvSpPr/>
          <p:nvPr/>
        </p:nvSpPr>
        <p:spPr>
          <a:xfrm>
            <a:off x="5993908" y="494928"/>
            <a:ext cx="4341180" cy="2860829"/>
          </a:xfrm>
          <a:prstGeom prst="roundRect">
            <a:avLst/>
          </a:prstGeom>
          <a:solidFill>
            <a:srgbClr val="123E4A"/>
          </a:solidFill>
          <a:ln>
            <a:solidFill>
              <a:srgbClr val="3F7B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 name="Rectangle: Rounded Corners 5">
            <a:extLst>
              <a:ext uri="{FF2B5EF4-FFF2-40B4-BE49-F238E27FC236}">
                <a16:creationId xmlns:a16="http://schemas.microsoft.com/office/drawing/2014/main" id="{01061B38-6D7F-44BD-9D05-BBCA0121B11B}"/>
              </a:ext>
            </a:extLst>
          </p:cNvPr>
          <p:cNvSpPr/>
          <p:nvPr/>
        </p:nvSpPr>
        <p:spPr>
          <a:xfrm>
            <a:off x="1216241" y="3502243"/>
            <a:ext cx="4341180" cy="2860829"/>
          </a:xfrm>
          <a:prstGeom prst="roundRect">
            <a:avLst/>
          </a:prstGeom>
          <a:solidFill>
            <a:srgbClr val="123E4A"/>
          </a:solidFill>
          <a:ln>
            <a:solidFill>
              <a:srgbClr val="3F7B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 name="Rectangle: Rounded Corners 6">
            <a:extLst>
              <a:ext uri="{FF2B5EF4-FFF2-40B4-BE49-F238E27FC236}">
                <a16:creationId xmlns:a16="http://schemas.microsoft.com/office/drawing/2014/main" id="{268D2F0A-A04A-43A5-B625-ADD9B1307A4E}"/>
              </a:ext>
            </a:extLst>
          </p:cNvPr>
          <p:cNvSpPr/>
          <p:nvPr/>
        </p:nvSpPr>
        <p:spPr>
          <a:xfrm>
            <a:off x="6096000" y="3502242"/>
            <a:ext cx="4341180" cy="2860829"/>
          </a:xfrm>
          <a:prstGeom prst="roundRect">
            <a:avLst/>
          </a:prstGeom>
          <a:solidFill>
            <a:srgbClr val="123E4A"/>
          </a:solidFill>
          <a:ln>
            <a:solidFill>
              <a:srgbClr val="3F7B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graphicFrame>
        <p:nvGraphicFramePr>
          <p:cNvPr id="8" name="Chart 7">
            <a:extLst>
              <a:ext uri="{FF2B5EF4-FFF2-40B4-BE49-F238E27FC236}">
                <a16:creationId xmlns:a16="http://schemas.microsoft.com/office/drawing/2014/main" id="{E334595F-F2C1-4F73-902C-042D7611778B}"/>
              </a:ext>
            </a:extLst>
          </p:cNvPr>
          <p:cNvGraphicFramePr>
            <a:graphicFrameLocks/>
          </p:cNvGraphicFramePr>
          <p:nvPr>
            <p:extLst>
              <p:ext uri="{D42A27DB-BD31-4B8C-83A1-F6EECF244321}">
                <p14:modId xmlns:p14="http://schemas.microsoft.com/office/powerpoint/2010/main" val="265849026"/>
              </p:ext>
            </p:extLst>
          </p:nvPr>
        </p:nvGraphicFramePr>
        <p:xfrm>
          <a:off x="1301873" y="543255"/>
          <a:ext cx="4169915" cy="2657638"/>
        </p:xfrm>
        <a:graphic>
          <a:graphicData uri="http://schemas.openxmlformats.org/drawingml/2006/chart">
            <c:chart xmlns:c="http://schemas.openxmlformats.org/drawingml/2006/chart" xmlns:r="http://schemas.openxmlformats.org/officeDocument/2006/relationships" r:id="rId2"/>
          </a:graphicData>
        </a:graphic>
      </p:graphicFrame>
      <p:sp>
        <p:nvSpPr>
          <p:cNvPr id="9" name="TextBox 8">
            <a:extLst>
              <a:ext uri="{FF2B5EF4-FFF2-40B4-BE49-F238E27FC236}">
                <a16:creationId xmlns:a16="http://schemas.microsoft.com/office/drawing/2014/main" id="{20201F7B-3674-40A6-9188-292C55B1CE64}"/>
              </a:ext>
            </a:extLst>
          </p:cNvPr>
          <p:cNvSpPr txBox="1"/>
          <p:nvPr/>
        </p:nvSpPr>
        <p:spPr>
          <a:xfrm>
            <a:off x="6206972" y="648070"/>
            <a:ext cx="3915052" cy="1731243"/>
          </a:xfrm>
          <a:prstGeom prst="rect">
            <a:avLst/>
          </a:prstGeom>
          <a:noFill/>
        </p:spPr>
        <p:txBody>
          <a:bodyPr wrap="square" rtlCol="0">
            <a:spAutoFit/>
          </a:bodyPr>
          <a:lstStyle/>
          <a:p>
            <a:r>
              <a:rPr lang="en-IN" sz="1050" dirty="0">
                <a:latin typeface="Arial" panose="020B0604020202020204" pitchFamily="34" charset="0"/>
                <a:cs typeface="Arial" panose="020B0604020202020204" pitchFamily="34" charset="0"/>
              </a:rPr>
              <a:t>Key Finding: </a:t>
            </a:r>
            <a:br>
              <a:rPr lang="en-IN" sz="1050" dirty="0">
                <a:latin typeface="Arial" panose="020B0604020202020204" pitchFamily="34" charset="0"/>
                <a:cs typeface="Arial" panose="020B0604020202020204" pitchFamily="34" charset="0"/>
              </a:rPr>
            </a:br>
            <a:br>
              <a:rPr lang="en-IN" sz="1050" dirty="0">
                <a:latin typeface="Arial" panose="020B0604020202020204" pitchFamily="34" charset="0"/>
                <a:cs typeface="Arial" panose="020B0604020202020204" pitchFamily="34" charset="0"/>
              </a:rPr>
            </a:br>
            <a:r>
              <a:rPr lang="en-IN" sz="1050" dirty="0"/>
              <a:t>The provided data suggests a ranking of countries based on success in attacks, with Iraq leading at 21,861, </a:t>
            </a:r>
            <a:r>
              <a:rPr lang="en-IN" sz="1050" dirty="0">
                <a:latin typeface="Arial" panose="020B0604020202020204" pitchFamily="34" charset="0"/>
                <a:cs typeface="Arial" panose="020B0604020202020204" pitchFamily="34" charset="0"/>
              </a:rPr>
              <a:t>followed</a:t>
            </a:r>
            <a:r>
              <a:rPr lang="en-IN" sz="1050" dirty="0"/>
              <a:t> by Pakistan and Afghanistan. The presence of diverse nations like India, Colombia, and the United Kingdom in the top ten highlights global security challenges. These statistics underscore the importance of international efforts to address and prevent acts of aggression.</a:t>
            </a:r>
            <a:r>
              <a:rPr lang="en-IN" sz="1050" dirty="0">
                <a:latin typeface="Arial" panose="020B0604020202020204" pitchFamily="34" charset="0"/>
                <a:cs typeface="Arial" panose="020B0604020202020204" pitchFamily="34" charset="0"/>
              </a:rPr>
              <a:t>.</a:t>
            </a:r>
          </a:p>
          <a:p>
            <a:endParaRPr lang="en-IN" sz="1200" dirty="0">
              <a:latin typeface="Arial" panose="020B0604020202020204" pitchFamily="34" charset="0"/>
              <a:cs typeface="Arial" panose="020B0604020202020204" pitchFamily="34" charset="0"/>
            </a:endParaRPr>
          </a:p>
        </p:txBody>
      </p:sp>
      <p:graphicFrame>
        <p:nvGraphicFramePr>
          <p:cNvPr id="10" name="Chart 9">
            <a:extLst>
              <a:ext uri="{FF2B5EF4-FFF2-40B4-BE49-F238E27FC236}">
                <a16:creationId xmlns:a16="http://schemas.microsoft.com/office/drawing/2014/main" id="{25F5C0C8-62DA-47FE-A6D7-0781BDDBE7D9}"/>
              </a:ext>
            </a:extLst>
          </p:cNvPr>
          <p:cNvGraphicFramePr>
            <a:graphicFrameLocks/>
          </p:cNvGraphicFramePr>
          <p:nvPr>
            <p:extLst>
              <p:ext uri="{D42A27DB-BD31-4B8C-83A1-F6EECF244321}">
                <p14:modId xmlns:p14="http://schemas.microsoft.com/office/powerpoint/2010/main" val="1439404905"/>
              </p:ext>
            </p:extLst>
          </p:nvPr>
        </p:nvGraphicFramePr>
        <p:xfrm>
          <a:off x="1216241" y="3586580"/>
          <a:ext cx="4503938" cy="2776492"/>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a:extLst>
              <a:ext uri="{FF2B5EF4-FFF2-40B4-BE49-F238E27FC236}">
                <a16:creationId xmlns:a16="http://schemas.microsoft.com/office/drawing/2014/main" id="{40941597-C4A1-4673-80A2-904110E34CE3}"/>
              </a:ext>
            </a:extLst>
          </p:cNvPr>
          <p:cNvSpPr txBox="1"/>
          <p:nvPr/>
        </p:nvSpPr>
        <p:spPr>
          <a:xfrm>
            <a:off x="6258758" y="3766354"/>
            <a:ext cx="3915052" cy="1546577"/>
          </a:xfrm>
          <a:prstGeom prst="rect">
            <a:avLst/>
          </a:prstGeom>
          <a:noFill/>
        </p:spPr>
        <p:txBody>
          <a:bodyPr wrap="square" rtlCol="0">
            <a:spAutoFit/>
          </a:bodyPr>
          <a:lstStyle/>
          <a:p>
            <a:r>
              <a:rPr lang="en-IN" sz="1050" dirty="0">
                <a:latin typeface="Arial" panose="020B0604020202020204" pitchFamily="34" charset="0"/>
                <a:cs typeface="Arial" panose="020B0604020202020204" pitchFamily="34" charset="0"/>
              </a:rPr>
              <a:t>Key Finding: </a:t>
            </a:r>
            <a:br>
              <a:rPr lang="en-IN" sz="1050" dirty="0">
                <a:latin typeface="Arial" panose="020B0604020202020204" pitchFamily="34" charset="0"/>
                <a:cs typeface="Arial" panose="020B0604020202020204" pitchFamily="34" charset="0"/>
              </a:rPr>
            </a:br>
            <a:br>
              <a:rPr lang="en-IN" sz="1050" dirty="0">
                <a:latin typeface="Arial" panose="020B0604020202020204" pitchFamily="34" charset="0"/>
                <a:cs typeface="Arial" panose="020B0604020202020204" pitchFamily="34" charset="0"/>
              </a:rPr>
            </a:br>
            <a:r>
              <a:rPr lang="en-IN" sz="1050" dirty="0"/>
              <a:t>The success rates of various attack types reveal that Bombing/Explosion is the most successful method at 48.57%, followed by Armed Assault and Assassination. Kidnappings and attacks on facilities show lower success rates. The presence of unknown methods underscores the complexity of addressing and preventing diverse forms of violence in security considerations.</a:t>
            </a:r>
            <a:endParaRPr lang="en-IN"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72182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D610DA83-B407-49FF-91AD-70B666E97442}"/>
              </a:ext>
            </a:extLst>
          </p:cNvPr>
          <p:cNvSpPr/>
          <p:nvPr/>
        </p:nvSpPr>
        <p:spPr>
          <a:xfrm>
            <a:off x="1216241" y="494929"/>
            <a:ext cx="4341180" cy="2860829"/>
          </a:xfrm>
          <a:prstGeom prst="roundRect">
            <a:avLst/>
          </a:prstGeom>
          <a:solidFill>
            <a:srgbClr val="123E4A"/>
          </a:solidFill>
          <a:ln>
            <a:solidFill>
              <a:srgbClr val="3F7B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 name="Rectangle: Rounded Corners 4">
            <a:extLst>
              <a:ext uri="{FF2B5EF4-FFF2-40B4-BE49-F238E27FC236}">
                <a16:creationId xmlns:a16="http://schemas.microsoft.com/office/drawing/2014/main" id="{AA301B53-CB3E-43F0-9D65-D84C3F9EE45B}"/>
              </a:ext>
            </a:extLst>
          </p:cNvPr>
          <p:cNvSpPr/>
          <p:nvPr/>
        </p:nvSpPr>
        <p:spPr>
          <a:xfrm>
            <a:off x="5993908" y="494928"/>
            <a:ext cx="4341180" cy="2860829"/>
          </a:xfrm>
          <a:prstGeom prst="roundRect">
            <a:avLst/>
          </a:prstGeom>
          <a:solidFill>
            <a:srgbClr val="123E4A"/>
          </a:solidFill>
          <a:ln>
            <a:solidFill>
              <a:srgbClr val="3F7B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 name="Rectangle: Rounded Corners 5">
            <a:extLst>
              <a:ext uri="{FF2B5EF4-FFF2-40B4-BE49-F238E27FC236}">
                <a16:creationId xmlns:a16="http://schemas.microsoft.com/office/drawing/2014/main" id="{01061B38-6D7F-44BD-9D05-BBCA0121B11B}"/>
              </a:ext>
            </a:extLst>
          </p:cNvPr>
          <p:cNvSpPr/>
          <p:nvPr/>
        </p:nvSpPr>
        <p:spPr>
          <a:xfrm>
            <a:off x="1216241" y="3502243"/>
            <a:ext cx="4341180" cy="2860829"/>
          </a:xfrm>
          <a:prstGeom prst="roundRect">
            <a:avLst/>
          </a:prstGeom>
          <a:solidFill>
            <a:srgbClr val="123E4A"/>
          </a:solidFill>
          <a:ln>
            <a:solidFill>
              <a:srgbClr val="3F7B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 name="Rectangle: Rounded Corners 6">
            <a:extLst>
              <a:ext uri="{FF2B5EF4-FFF2-40B4-BE49-F238E27FC236}">
                <a16:creationId xmlns:a16="http://schemas.microsoft.com/office/drawing/2014/main" id="{268D2F0A-A04A-43A5-B625-ADD9B1307A4E}"/>
              </a:ext>
            </a:extLst>
          </p:cNvPr>
          <p:cNvSpPr/>
          <p:nvPr/>
        </p:nvSpPr>
        <p:spPr>
          <a:xfrm>
            <a:off x="6096000" y="3502242"/>
            <a:ext cx="4341180" cy="2860829"/>
          </a:xfrm>
          <a:prstGeom prst="roundRect">
            <a:avLst/>
          </a:prstGeom>
          <a:solidFill>
            <a:srgbClr val="123E4A"/>
          </a:solidFill>
          <a:ln>
            <a:solidFill>
              <a:srgbClr val="3F7B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 name="TextBox 8">
            <a:extLst>
              <a:ext uri="{FF2B5EF4-FFF2-40B4-BE49-F238E27FC236}">
                <a16:creationId xmlns:a16="http://schemas.microsoft.com/office/drawing/2014/main" id="{20201F7B-3674-40A6-9188-292C55B1CE64}"/>
              </a:ext>
            </a:extLst>
          </p:cNvPr>
          <p:cNvSpPr txBox="1"/>
          <p:nvPr/>
        </p:nvSpPr>
        <p:spPr>
          <a:xfrm>
            <a:off x="6206972" y="648070"/>
            <a:ext cx="3915052" cy="1546577"/>
          </a:xfrm>
          <a:prstGeom prst="rect">
            <a:avLst/>
          </a:prstGeom>
          <a:noFill/>
        </p:spPr>
        <p:txBody>
          <a:bodyPr wrap="square" rtlCol="0">
            <a:spAutoFit/>
          </a:bodyPr>
          <a:lstStyle/>
          <a:p>
            <a:r>
              <a:rPr lang="en-IN" sz="1050" dirty="0">
                <a:latin typeface="Arial" panose="020B0604020202020204" pitchFamily="34" charset="0"/>
                <a:cs typeface="Arial" panose="020B0604020202020204" pitchFamily="34" charset="0"/>
              </a:rPr>
              <a:t>Key Finding: </a:t>
            </a:r>
            <a:br>
              <a:rPr lang="en-IN" sz="1050" dirty="0">
                <a:latin typeface="Arial" panose="020B0604020202020204" pitchFamily="34" charset="0"/>
                <a:cs typeface="Arial" panose="020B0604020202020204" pitchFamily="34" charset="0"/>
              </a:rPr>
            </a:br>
            <a:br>
              <a:rPr lang="en-IN" sz="1050" dirty="0">
                <a:latin typeface="Arial" panose="020B0604020202020204" pitchFamily="34" charset="0"/>
                <a:cs typeface="Arial" panose="020B0604020202020204" pitchFamily="34" charset="0"/>
              </a:rPr>
            </a:br>
            <a:r>
              <a:rPr lang="en-IN" sz="1050" dirty="0">
                <a:latin typeface="Arial" panose="020B0604020202020204" pitchFamily="34" charset="0"/>
                <a:cs typeface="Arial" panose="020B0604020202020204" pitchFamily="34" charset="0"/>
              </a:rPr>
              <a:t>Examining success rates by weapon type reveals that Firearms and Explosives are the most successful, with 54,090 and 79,746 instances, respectively. Incendiary weapons also show high success. Unknown methods, Melee, and Chemical weapons exhibit varying success rates. Understanding these patterns is crucial for developing effective strategies to combat and prevent diverse forms of violence.</a:t>
            </a:r>
          </a:p>
        </p:txBody>
      </p:sp>
      <p:sp>
        <p:nvSpPr>
          <p:cNvPr id="11" name="TextBox 10">
            <a:extLst>
              <a:ext uri="{FF2B5EF4-FFF2-40B4-BE49-F238E27FC236}">
                <a16:creationId xmlns:a16="http://schemas.microsoft.com/office/drawing/2014/main" id="{40941597-C4A1-4673-80A2-904110E34CE3}"/>
              </a:ext>
            </a:extLst>
          </p:cNvPr>
          <p:cNvSpPr txBox="1"/>
          <p:nvPr/>
        </p:nvSpPr>
        <p:spPr>
          <a:xfrm>
            <a:off x="6258758" y="3766354"/>
            <a:ext cx="3915052" cy="1546577"/>
          </a:xfrm>
          <a:prstGeom prst="rect">
            <a:avLst/>
          </a:prstGeom>
          <a:noFill/>
        </p:spPr>
        <p:txBody>
          <a:bodyPr wrap="square" rtlCol="0">
            <a:spAutoFit/>
          </a:bodyPr>
          <a:lstStyle/>
          <a:p>
            <a:r>
              <a:rPr lang="en-IN" sz="1050" dirty="0">
                <a:latin typeface="Arial" panose="020B0604020202020204" pitchFamily="34" charset="0"/>
                <a:cs typeface="Arial" panose="020B0604020202020204" pitchFamily="34" charset="0"/>
              </a:rPr>
              <a:t>Key Finding: </a:t>
            </a:r>
            <a:br>
              <a:rPr lang="en-IN" sz="1050" dirty="0">
                <a:latin typeface="Arial" panose="020B0604020202020204" pitchFamily="34" charset="0"/>
                <a:cs typeface="Arial" panose="020B0604020202020204" pitchFamily="34" charset="0"/>
              </a:rPr>
            </a:br>
            <a:br>
              <a:rPr lang="en-IN" sz="1050" dirty="0">
                <a:latin typeface="Arial" panose="020B0604020202020204" pitchFamily="34" charset="0"/>
                <a:cs typeface="Arial" panose="020B0604020202020204" pitchFamily="34" charset="0"/>
              </a:rPr>
            </a:br>
            <a:r>
              <a:rPr lang="en-IN" sz="1050" dirty="0">
                <a:latin typeface="Arial" panose="020B0604020202020204" pitchFamily="34" charset="0"/>
                <a:cs typeface="Arial" panose="020B0604020202020204" pitchFamily="34" charset="0"/>
              </a:rPr>
              <a:t>The success rates of various target types indicate a range of vulnerabilities. Private citizens and property, military, and police targets have the highest success rates, emphasizing the challenges in safeguarding civilian and security personnel. Government, business, and educational institutions also face significant threats, highlighting the need for comprehensive security measures across sectors.</a:t>
            </a:r>
          </a:p>
        </p:txBody>
      </p:sp>
      <p:graphicFrame>
        <p:nvGraphicFramePr>
          <p:cNvPr id="12" name="Chart 11">
            <a:extLst>
              <a:ext uri="{FF2B5EF4-FFF2-40B4-BE49-F238E27FC236}">
                <a16:creationId xmlns:a16="http://schemas.microsoft.com/office/drawing/2014/main" id="{4E22A27D-5BDD-4B67-863C-90E1069F5028}"/>
              </a:ext>
            </a:extLst>
          </p:cNvPr>
          <p:cNvGraphicFramePr>
            <a:graphicFrameLocks/>
          </p:cNvGraphicFramePr>
          <p:nvPr>
            <p:extLst>
              <p:ext uri="{D42A27DB-BD31-4B8C-83A1-F6EECF244321}">
                <p14:modId xmlns:p14="http://schemas.microsoft.com/office/powerpoint/2010/main" val="206911182"/>
              </p:ext>
            </p:extLst>
          </p:nvPr>
        </p:nvGraphicFramePr>
        <p:xfrm>
          <a:off x="1216241" y="574827"/>
          <a:ext cx="4341180" cy="255899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3" name="Chart 12">
            <a:extLst>
              <a:ext uri="{FF2B5EF4-FFF2-40B4-BE49-F238E27FC236}">
                <a16:creationId xmlns:a16="http://schemas.microsoft.com/office/drawing/2014/main" id="{157DE590-7981-4BEC-9F13-FA888905019B}"/>
              </a:ext>
            </a:extLst>
          </p:cNvPr>
          <p:cNvGraphicFramePr>
            <a:graphicFrameLocks/>
          </p:cNvGraphicFramePr>
          <p:nvPr>
            <p:extLst>
              <p:ext uri="{D42A27DB-BD31-4B8C-83A1-F6EECF244321}">
                <p14:modId xmlns:p14="http://schemas.microsoft.com/office/powerpoint/2010/main" val="91363071"/>
              </p:ext>
            </p:extLst>
          </p:nvPr>
        </p:nvGraphicFramePr>
        <p:xfrm>
          <a:off x="1362722" y="3553287"/>
          <a:ext cx="4048218" cy="266551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29484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D610DA83-B407-49FF-91AD-70B666E97442}"/>
              </a:ext>
            </a:extLst>
          </p:cNvPr>
          <p:cNvSpPr/>
          <p:nvPr/>
        </p:nvSpPr>
        <p:spPr>
          <a:xfrm>
            <a:off x="1216241" y="494929"/>
            <a:ext cx="4341180" cy="2860829"/>
          </a:xfrm>
          <a:prstGeom prst="roundRect">
            <a:avLst/>
          </a:prstGeom>
          <a:solidFill>
            <a:srgbClr val="123E4A"/>
          </a:solidFill>
          <a:ln>
            <a:solidFill>
              <a:srgbClr val="3F7B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5" name="Rectangle: Rounded Corners 4">
            <a:extLst>
              <a:ext uri="{FF2B5EF4-FFF2-40B4-BE49-F238E27FC236}">
                <a16:creationId xmlns:a16="http://schemas.microsoft.com/office/drawing/2014/main" id="{AA301B53-CB3E-43F0-9D65-D84C3F9EE45B}"/>
              </a:ext>
            </a:extLst>
          </p:cNvPr>
          <p:cNvSpPr/>
          <p:nvPr/>
        </p:nvSpPr>
        <p:spPr>
          <a:xfrm>
            <a:off x="5993908" y="494928"/>
            <a:ext cx="4341180" cy="2860829"/>
          </a:xfrm>
          <a:prstGeom prst="roundRect">
            <a:avLst/>
          </a:prstGeom>
          <a:solidFill>
            <a:srgbClr val="123E4A"/>
          </a:solidFill>
          <a:ln>
            <a:solidFill>
              <a:srgbClr val="3F7B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6" name="Rectangle: Rounded Corners 5">
            <a:extLst>
              <a:ext uri="{FF2B5EF4-FFF2-40B4-BE49-F238E27FC236}">
                <a16:creationId xmlns:a16="http://schemas.microsoft.com/office/drawing/2014/main" id="{01061B38-6D7F-44BD-9D05-BBCA0121B11B}"/>
              </a:ext>
            </a:extLst>
          </p:cNvPr>
          <p:cNvSpPr/>
          <p:nvPr/>
        </p:nvSpPr>
        <p:spPr>
          <a:xfrm>
            <a:off x="1216241" y="3502243"/>
            <a:ext cx="4341180" cy="2860829"/>
          </a:xfrm>
          <a:prstGeom prst="roundRect">
            <a:avLst/>
          </a:prstGeom>
          <a:solidFill>
            <a:srgbClr val="123E4A"/>
          </a:solidFill>
          <a:ln>
            <a:solidFill>
              <a:srgbClr val="3F7B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7" name="Rectangle: Rounded Corners 6">
            <a:extLst>
              <a:ext uri="{FF2B5EF4-FFF2-40B4-BE49-F238E27FC236}">
                <a16:creationId xmlns:a16="http://schemas.microsoft.com/office/drawing/2014/main" id="{268D2F0A-A04A-43A5-B625-ADD9B1307A4E}"/>
              </a:ext>
            </a:extLst>
          </p:cNvPr>
          <p:cNvSpPr/>
          <p:nvPr/>
        </p:nvSpPr>
        <p:spPr>
          <a:xfrm>
            <a:off x="6096000" y="3502242"/>
            <a:ext cx="4341180" cy="2860829"/>
          </a:xfrm>
          <a:prstGeom prst="roundRect">
            <a:avLst/>
          </a:prstGeom>
          <a:solidFill>
            <a:srgbClr val="123E4A"/>
          </a:solidFill>
          <a:ln>
            <a:solidFill>
              <a:srgbClr val="3F7B7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9" name="TextBox 8">
            <a:extLst>
              <a:ext uri="{FF2B5EF4-FFF2-40B4-BE49-F238E27FC236}">
                <a16:creationId xmlns:a16="http://schemas.microsoft.com/office/drawing/2014/main" id="{20201F7B-3674-40A6-9188-292C55B1CE64}"/>
              </a:ext>
            </a:extLst>
          </p:cNvPr>
          <p:cNvSpPr txBox="1"/>
          <p:nvPr/>
        </p:nvSpPr>
        <p:spPr>
          <a:xfrm>
            <a:off x="6206972" y="648070"/>
            <a:ext cx="3915052" cy="1546577"/>
          </a:xfrm>
          <a:prstGeom prst="rect">
            <a:avLst/>
          </a:prstGeom>
          <a:noFill/>
        </p:spPr>
        <p:txBody>
          <a:bodyPr wrap="square" rtlCol="0">
            <a:spAutoFit/>
          </a:bodyPr>
          <a:lstStyle/>
          <a:p>
            <a:r>
              <a:rPr lang="en-IN" sz="1050" dirty="0">
                <a:latin typeface="Arial" panose="020B0604020202020204" pitchFamily="34" charset="0"/>
                <a:cs typeface="Arial" panose="020B0604020202020204" pitchFamily="34" charset="0"/>
              </a:rPr>
              <a:t>Key Finding: </a:t>
            </a:r>
            <a:br>
              <a:rPr lang="en-IN" sz="1050" dirty="0">
                <a:latin typeface="Arial" panose="020B0604020202020204" pitchFamily="34" charset="0"/>
                <a:cs typeface="Arial" panose="020B0604020202020204" pitchFamily="34" charset="0"/>
              </a:rPr>
            </a:br>
            <a:br>
              <a:rPr lang="en-IN" sz="1050" dirty="0">
                <a:latin typeface="Arial" panose="020B0604020202020204" pitchFamily="34" charset="0"/>
                <a:cs typeface="Arial" panose="020B0604020202020204" pitchFamily="34" charset="0"/>
              </a:rPr>
            </a:br>
            <a:r>
              <a:rPr lang="en-IN" sz="1050" dirty="0">
                <a:latin typeface="Arial" panose="020B0604020202020204" pitchFamily="34" charset="0"/>
                <a:cs typeface="Arial" panose="020B0604020202020204" pitchFamily="34" charset="0"/>
              </a:rPr>
              <a:t>The data on the number of attacks across regions indicates that the Middle East &amp; North Africa and South Asia experience the highest frequency of incidents, with 50,474 and 44,974 attacks respectively. South America and Sub-Saharan Africa also face significant challenges, emphasizing the global distribution of terrorism and the importance of region-specific security measures.</a:t>
            </a:r>
          </a:p>
        </p:txBody>
      </p:sp>
      <p:sp>
        <p:nvSpPr>
          <p:cNvPr id="11" name="TextBox 10">
            <a:extLst>
              <a:ext uri="{FF2B5EF4-FFF2-40B4-BE49-F238E27FC236}">
                <a16:creationId xmlns:a16="http://schemas.microsoft.com/office/drawing/2014/main" id="{40941597-C4A1-4673-80A2-904110E34CE3}"/>
              </a:ext>
            </a:extLst>
          </p:cNvPr>
          <p:cNvSpPr txBox="1"/>
          <p:nvPr/>
        </p:nvSpPr>
        <p:spPr>
          <a:xfrm>
            <a:off x="6258758" y="3766354"/>
            <a:ext cx="3915052" cy="1546577"/>
          </a:xfrm>
          <a:prstGeom prst="rect">
            <a:avLst/>
          </a:prstGeom>
          <a:noFill/>
        </p:spPr>
        <p:txBody>
          <a:bodyPr wrap="square" rtlCol="0">
            <a:spAutoFit/>
          </a:bodyPr>
          <a:lstStyle/>
          <a:p>
            <a:r>
              <a:rPr lang="en-IN" sz="1050" dirty="0">
                <a:latin typeface="Arial" panose="020B0604020202020204" pitchFamily="34" charset="0"/>
                <a:cs typeface="Arial" panose="020B0604020202020204" pitchFamily="34" charset="0"/>
              </a:rPr>
              <a:t>Key Finding: </a:t>
            </a:r>
            <a:br>
              <a:rPr lang="en-IN" sz="1050" dirty="0">
                <a:latin typeface="Arial" panose="020B0604020202020204" pitchFamily="34" charset="0"/>
                <a:cs typeface="Arial" panose="020B0604020202020204" pitchFamily="34" charset="0"/>
              </a:rPr>
            </a:br>
            <a:br>
              <a:rPr lang="en-IN" sz="1050" dirty="0">
                <a:latin typeface="Arial" panose="020B0604020202020204" pitchFamily="34" charset="0"/>
                <a:cs typeface="Arial" panose="020B0604020202020204" pitchFamily="34" charset="0"/>
              </a:rPr>
            </a:br>
            <a:r>
              <a:rPr lang="en-IN" sz="1050" dirty="0">
                <a:latin typeface="Arial" panose="020B0604020202020204" pitchFamily="34" charset="0"/>
                <a:cs typeface="Arial" panose="020B0604020202020204" pitchFamily="34" charset="0"/>
              </a:rPr>
              <a:t>The data on the number of attacks across regions indicates that the Middle East &amp; North Africa and South Asia experience the highest frequency of incidents, with 50,474 and 44,974 attacks respectively. South America and Sub-Saharan Africa also face significant challenges, emphasizing the global distribution of terrorism and the importance of region-specific security measures.</a:t>
            </a:r>
          </a:p>
        </p:txBody>
      </p:sp>
      <mc:AlternateContent xmlns:mc="http://schemas.openxmlformats.org/markup-compatibility/2006">
        <mc:Choice xmlns:cx2="http://schemas.microsoft.com/office/drawing/2015/10/21/chartex" Requires="cx2">
          <p:graphicFrame>
            <p:nvGraphicFramePr>
              <p:cNvPr id="10" name="Chart 9">
                <a:extLst>
                  <a:ext uri="{FF2B5EF4-FFF2-40B4-BE49-F238E27FC236}">
                    <a16:creationId xmlns:a16="http://schemas.microsoft.com/office/drawing/2014/main" id="{D3659C82-A7C5-43EF-9F80-33E91F4F97DA}"/>
                  </a:ext>
                </a:extLst>
              </p:cNvPr>
              <p:cNvGraphicFramePr/>
              <p:nvPr>
                <p:extLst>
                  <p:ext uri="{D42A27DB-BD31-4B8C-83A1-F6EECF244321}">
                    <p14:modId xmlns:p14="http://schemas.microsoft.com/office/powerpoint/2010/main" val="1946128500"/>
                  </p:ext>
                </p:extLst>
              </p:nvPr>
            </p:nvGraphicFramePr>
            <p:xfrm>
              <a:off x="1254665" y="494928"/>
              <a:ext cx="4302755" cy="2719327"/>
            </p:xfrm>
            <a:graphic>
              <a:graphicData uri="http://schemas.microsoft.com/office/drawing/2014/chartex">
                <cx:chart xmlns:cx="http://schemas.microsoft.com/office/drawing/2014/chartex" xmlns:r="http://schemas.openxmlformats.org/officeDocument/2006/relationships" r:id="rId2"/>
              </a:graphicData>
            </a:graphic>
          </p:graphicFrame>
        </mc:Choice>
        <mc:Fallback>
          <p:pic>
            <p:nvPicPr>
              <p:cNvPr id="10" name="Chart 9">
                <a:extLst>
                  <a:ext uri="{FF2B5EF4-FFF2-40B4-BE49-F238E27FC236}">
                    <a16:creationId xmlns:a16="http://schemas.microsoft.com/office/drawing/2014/main" id="{D3659C82-A7C5-43EF-9F80-33E91F4F97DA}"/>
                  </a:ext>
                </a:extLst>
              </p:cNvPr>
              <p:cNvPicPr>
                <a:picLocks noGrp="1" noRot="1" noChangeAspect="1" noMove="1" noResize="1" noEditPoints="1" noAdjustHandles="1" noChangeArrowheads="1" noChangeShapeType="1"/>
              </p:cNvPicPr>
              <p:nvPr/>
            </p:nvPicPr>
            <p:blipFill>
              <a:blip r:embed="rId3"/>
              <a:stretch>
                <a:fillRect/>
              </a:stretch>
            </p:blipFill>
            <p:spPr>
              <a:xfrm>
                <a:off x="1254665" y="494928"/>
                <a:ext cx="4302755" cy="2719327"/>
              </a:xfrm>
              <a:prstGeom prst="rect">
                <a:avLst/>
              </a:prstGeom>
            </p:spPr>
          </p:pic>
        </mc:Fallback>
      </mc:AlternateContent>
      <p:graphicFrame>
        <p:nvGraphicFramePr>
          <p:cNvPr id="14" name="Chart 13">
            <a:extLst>
              <a:ext uri="{FF2B5EF4-FFF2-40B4-BE49-F238E27FC236}">
                <a16:creationId xmlns:a16="http://schemas.microsoft.com/office/drawing/2014/main" id="{7EEE6384-6F9E-45F8-8159-43DABB126AAF}"/>
              </a:ext>
            </a:extLst>
          </p:cNvPr>
          <p:cNvGraphicFramePr>
            <a:graphicFrameLocks/>
          </p:cNvGraphicFramePr>
          <p:nvPr>
            <p:extLst>
              <p:ext uri="{D42A27DB-BD31-4B8C-83A1-F6EECF244321}">
                <p14:modId xmlns:p14="http://schemas.microsoft.com/office/powerpoint/2010/main" val="3219033716"/>
              </p:ext>
            </p:extLst>
          </p:nvPr>
        </p:nvGraphicFramePr>
        <p:xfrm>
          <a:off x="1216241" y="3502242"/>
          <a:ext cx="4260923" cy="260299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2739502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32</TotalTime>
  <Words>427</Words>
  <Application>Microsoft Office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Century Gothic</vt:lpstr>
      <vt:lpstr>Wingdings 3</vt:lpstr>
      <vt:lpstr>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FNU LNU</dc:creator>
  <cp:lastModifiedBy>FNU LNU</cp:lastModifiedBy>
  <cp:revision>6</cp:revision>
  <dcterms:created xsi:type="dcterms:W3CDTF">2023-12-01T13:25:39Z</dcterms:created>
  <dcterms:modified xsi:type="dcterms:W3CDTF">2023-12-01T13:58:17Z</dcterms:modified>
</cp:coreProperties>
</file>